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43">
          <p15:clr>
            <a:srgbClr val="A4A3A4"/>
          </p15:clr>
        </p15:guide>
        <p15:guide id="2" orient="horz" pos="3274">
          <p15:clr>
            <a:srgbClr val="A4A3A4"/>
          </p15:clr>
        </p15:guide>
        <p15:guide id="3" pos="317">
          <p15:clr>
            <a:srgbClr val="A4A3A4"/>
          </p15:clr>
        </p15:guide>
        <p15:guide id="4" orient="horz" pos="575">
          <p15:clr>
            <a:srgbClr val="A4A3A4"/>
          </p15:clr>
        </p15:guide>
        <p15:guide id="5" orient="horz" pos="303">
          <p15:clr>
            <a:srgbClr val="A4A3A4"/>
          </p15:clr>
        </p15:guide>
        <p15:guide id="6" pos="2880">
          <p15:clr>
            <a:srgbClr val="A4A3A4"/>
          </p15:clr>
        </p15:guide>
        <p15:guide id="7" pos="3039">
          <p15:clr>
            <a:srgbClr val="A4A3A4"/>
          </p15:clr>
        </p15:guide>
        <p15:guide id="8" orient="horz" pos="961">
          <p15:clr>
            <a:srgbClr val="A4A3A4"/>
          </p15:clr>
        </p15:guide>
        <p15:guide id="9" pos="2744">
          <p15:clr>
            <a:srgbClr val="A4A3A4"/>
          </p15:clr>
        </p15:guide>
        <p15:guide id="10" pos="544">
          <p15:clr>
            <a:srgbClr val="A4A3A4"/>
          </p15:clr>
        </p15:guide>
        <p15:guide id="11" pos="4490">
          <p15:clr>
            <a:srgbClr val="A4A3A4"/>
          </p15:clr>
        </p15:guide>
        <p15:guide id="12" orient="horz" pos="3138">
          <p15:clr>
            <a:srgbClr val="A4A3A4"/>
          </p15:clr>
        </p15:guide>
        <p15:guide id="13" orient="horz" pos="3025">
          <p15:clr>
            <a:srgbClr val="A4A3A4"/>
          </p15:clr>
        </p15:guide>
        <p15:guide id="14" pos="1927">
          <p15:clr>
            <a:srgbClr val="A4A3A4"/>
          </p15:clr>
        </p15:guide>
        <p15:guide id="15" pos="1678">
          <p15:clr>
            <a:srgbClr val="A4A3A4"/>
          </p15:clr>
        </p15:guide>
      </p15:sldGuideLst>
    </p:ext>
    <p:ext uri="GoogleSlidesCustomDataVersion2">
      <go:slidesCustomData xmlns:go="http://customooxmlschemas.google.com/" r:id="rId38" roundtripDataSignature="AMtx7mjcbihABWW2FnUEur1NxAaKmX3QG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43"/>
        <p:guide pos="3274" orient="horz"/>
        <p:guide pos="317"/>
        <p:guide pos="575" orient="horz"/>
        <p:guide pos="303" orient="horz"/>
        <p:guide pos="2880"/>
        <p:guide pos="3039"/>
        <p:guide pos="961" orient="horz"/>
        <p:guide pos="2744"/>
        <p:guide pos="544"/>
        <p:guide pos="4490"/>
        <p:guide pos="3138" orient="horz"/>
        <p:guide pos="3025" orient="horz"/>
        <p:guide pos="1927"/>
        <p:guide pos="167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 name="Shape 20"/>
        <p:cNvGrpSpPr/>
        <p:nvPr/>
      </p:nvGrpSpPr>
      <p:grpSpPr>
        <a:xfrm>
          <a:off x="0" y="0"/>
          <a:ext cx="0" cy="0"/>
          <a:chOff x="0" y="0"/>
          <a:chExt cx="0" cy="0"/>
        </a:xfrm>
      </p:grpSpPr>
      <p:sp>
        <p:nvSpPr>
          <p:cNvPr id="21" name="Google Shape;21;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 name="Google Shape;22;p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1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1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4" name="Google Shape;144;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1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p1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1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p1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a:t>Parte visible: Son las conductas que se pueden visualizar, ejemplo: Cuando una persona empieza a conversar con otras y les da instrucciones</a:t>
            </a:r>
            <a:endParaRPr/>
          </a:p>
          <a:p>
            <a:pPr indent="0" lvl="0" marL="0" rtl="0" algn="l">
              <a:spcBef>
                <a:spcPts val="0"/>
              </a:spcBef>
              <a:spcAft>
                <a:spcPts val="0"/>
              </a:spcAft>
              <a:buNone/>
            </a:pPr>
            <a:r>
              <a:rPr lang="es-MX"/>
              <a:t>Parte no visible: Son los procesos internos del ser humano que no se pueden observar pero que son trascendentes para la manifestación del comportamiento, ejemplo: Son los procesos que no conocemos que han motivado a la persona a iniciar una conversación, ello se puede medir con el uso de test psicológicos y realizando una entrevista en profundidad con la finalidad de conocer más en detalle ese pensamiento. </a:t>
            </a:r>
            <a:endParaRPr/>
          </a:p>
        </p:txBody>
      </p:sp>
      <p:sp>
        <p:nvSpPr>
          <p:cNvPr id="233" name="Google Shape;233;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 name="Google Shape;3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 name="Google Shape;33;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9" name="Google Shape;249;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2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6" name="Google Shape;256;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2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a:t>Modelo: La estructura de un modelo de competencias se inicia con la estrategia de la organización, puesto que según esos lineamientos se genera la identidad de la empresa y con ello se diseña las necesidades de competencias que debe de tener los colaboradores para alcanzar los objetivos organizacionales, los cuales estarán interrelacionados con los procesos internos de Recursos humanos, puesto que se inicia con la selección del talento (con base a competencias), se capacitará a los colaboradores con base a las competencias del puesto que se encuentren bajas o las nuevas competencias que asumirá si es una promoción, se realizará evaluaciones de desempeño, que estarán sujetas a las competencias del puesto que va a desempeñar, y es así como nace un modelo de competencias que se inicia con la claridad estratégica</a:t>
            </a:r>
            <a:endParaRPr/>
          </a:p>
          <a:p>
            <a:pPr indent="0" lvl="0" marL="0" rtl="0" algn="l">
              <a:spcBef>
                <a:spcPts val="0"/>
              </a:spcBef>
              <a:spcAft>
                <a:spcPts val="0"/>
              </a:spcAft>
              <a:buNone/>
            </a:pPr>
            <a:r>
              <a:rPr lang="es-MX"/>
              <a:t> del negocio, como que haya la coherencia de gestión. </a:t>
            </a:r>
            <a:endParaRPr/>
          </a:p>
          <a:p>
            <a:pPr indent="0" lvl="0" marL="0" rtl="0" algn="l">
              <a:spcBef>
                <a:spcPts val="0"/>
              </a:spcBef>
              <a:spcAft>
                <a:spcPts val="0"/>
              </a:spcAft>
              <a:buNone/>
            </a:pPr>
            <a:r>
              <a:t/>
            </a:r>
            <a:endParaRPr/>
          </a:p>
        </p:txBody>
      </p:sp>
      <p:sp>
        <p:nvSpPr>
          <p:cNvPr id="265" name="Google Shape;265;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2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a:t>Nota: La definición de la estrategia es el punto principal donde se desarrolla el modelo por competencias.</a:t>
            </a:r>
            <a:endParaRPr/>
          </a:p>
          <a:p>
            <a:pPr indent="0" lvl="0" marL="0" rtl="0" algn="l">
              <a:spcBef>
                <a:spcPts val="0"/>
              </a:spcBef>
              <a:spcAft>
                <a:spcPts val="0"/>
              </a:spcAft>
              <a:buNone/>
            </a:pPr>
            <a:r>
              <a:rPr lang="es-MX"/>
              <a:t>Luego todos los procesos del trabajo del área cogen como insumo las competencias mapeadas en el perfil de cada puesto</a:t>
            </a:r>
            <a:endParaRPr/>
          </a:p>
          <a:p>
            <a:pPr indent="0" lvl="0" marL="0" rtl="0" algn="l">
              <a:spcBef>
                <a:spcPts val="0"/>
              </a:spcBef>
              <a:spcAft>
                <a:spcPts val="0"/>
              </a:spcAft>
              <a:buNone/>
            </a:pPr>
            <a:r>
              <a:t/>
            </a:r>
            <a:endParaRPr/>
          </a:p>
        </p:txBody>
      </p:sp>
      <p:sp>
        <p:nvSpPr>
          <p:cNvPr id="295" name="Google Shape;295;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1" name="Google Shape;301;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a:t>Nota: En este video se puede apreciar las siguientes competencias:</a:t>
            </a:r>
            <a:endParaRPr/>
          </a:p>
          <a:p>
            <a:pPr indent="-228600" lvl="0" marL="228600" rtl="0" algn="l">
              <a:spcBef>
                <a:spcPts val="0"/>
              </a:spcBef>
              <a:spcAft>
                <a:spcPts val="0"/>
              </a:spcAft>
              <a:buClr>
                <a:schemeClr val="dk1"/>
              </a:buClr>
              <a:buSzPts val="1200"/>
              <a:buFont typeface="Calibri"/>
              <a:buAutoNum type="alphaLcParenR"/>
            </a:pPr>
            <a:r>
              <a:rPr lang="es-MX"/>
              <a:t>Adaptación</a:t>
            </a:r>
            <a:endParaRPr/>
          </a:p>
          <a:p>
            <a:pPr indent="-228600" lvl="0" marL="228600" rtl="0" algn="l">
              <a:spcBef>
                <a:spcPts val="0"/>
              </a:spcBef>
              <a:spcAft>
                <a:spcPts val="0"/>
              </a:spcAft>
              <a:buClr>
                <a:schemeClr val="dk1"/>
              </a:buClr>
              <a:buSzPts val="1200"/>
              <a:buFont typeface="Calibri"/>
              <a:buAutoNum type="alphaLcParenR"/>
            </a:pPr>
            <a:r>
              <a:rPr lang="es-MX"/>
              <a:t>Enfoque a la venta</a:t>
            </a:r>
            <a:endParaRPr/>
          </a:p>
          <a:p>
            <a:pPr indent="-228600" lvl="0" marL="228600" rtl="0" algn="l">
              <a:spcBef>
                <a:spcPts val="0"/>
              </a:spcBef>
              <a:spcAft>
                <a:spcPts val="0"/>
              </a:spcAft>
              <a:buClr>
                <a:schemeClr val="dk1"/>
              </a:buClr>
              <a:buSzPts val="1200"/>
              <a:buFont typeface="Calibri"/>
              <a:buAutoNum type="alphaLcParenR"/>
            </a:pPr>
            <a:r>
              <a:rPr lang="es-MX"/>
              <a:t>Atención al cliente</a:t>
            </a:r>
            <a:endParaRPr/>
          </a:p>
          <a:p>
            <a:pPr indent="0" lvl="0" marL="0" rtl="0" algn="l">
              <a:spcBef>
                <a:spcPts val="0"/>
              </a:spcBef>
              <a:spcAft>
                <a:spcPts val="0"/>
              </a:spcAft>
              <a:buClr>
                <a:schemeClr val="dk1"/>
              </a:buClr>
              <a:buSzPts val="1200"/>
              <a:buFont typeface="Calibri"/>
              <a:buNone/>
            </a:pPr>
            <a:r>
              <a:rPr lang="es-MX"/>
              <a:t>Importe saber que para evaluar las competencias se disgregan en comportamientos para poder observar la manifestación de la competencia como lo demuestra el video. </a:t>
            </a:r>
            <a:endParaRPr/>
          </a:p>
          <a:p>
            <a:pPr indent="0" lvl="0" marL="0" rtl="0" algn="l">
              <a:spcBef>
                <a:spcPts val="0"/>
              </a:spcBef>
              <a:spcAft>
                <a:spcPts val="0"/>
              </a:spcAft>
              <a:buNone/>
            </a:pPr>
            <a:r>
              <a:t/>
            </a:r>
            <a:endParaRPr/>
          </a:p>
        </p:txBody>
      </p:sp>
      <p:sp>
        <p:nvSpPr>
          <p:cNvPr id="302" name="Google Shape;302;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1" name="Google Shape;311;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2" name="Google Shape;312;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2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 name="Google Shape;325;p2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p2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p2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 name="Google Shape;3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 name="Google Shape;4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4" name="Google Shape;344;p3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3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0" name="Google Shape;350;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p3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 name="Google Shape;46;p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a:t>Saber: Hace referencia al conocimiento adquirido.</a:t>
            </a:r>
            <a:endParaRPr/>
          </a:p>
          <a:p>
            <a:pPr indent="0" lvl="0" marL="0" rtl="0" algn="l">
              <a:spcBef>
                <a:spcPts val="0"/>
              </a:spcBef>
              <a:spcAft>
                <a:spcPts val="0"/>
              </a:spcAft>
              <a:buNone/>
            </a:pPr>
            <a:r>
              <a:rPr lang="es-MX"/>
              <a:t>Saber ser: Hace referencia al comportamiento – acciones correcta en la ejecución.</a:t>
            </a:r>
            <a:endParaRPr/>
          </a:p>
          <a:p>
            <a:pPr indent="0" lvl="0" marL="0" rtl="0" algn="l">
              <a:spcBef>
                <a:spcPts val="0"/>
              </a:spcBef>
              <a:spcAft>
                <a:spcPts val="0"/>
              </a:spcAft>
              <a:buNone/>
            </a:pPr>
            <a:r>
              <a:rPr lang="es-MX"/>
              <a:t>Saber hacer: Hace referencia a la aplicación correcta del conocimiento.</a:t>
            </a:r>
            <a:endParaRPr/>
          </a:p>
          <a:p>
            <a:pPr indent="0" lvl="0" marL="0" rtl="0" algn="l">
              <a:spcBef>
                <a:spcPts val="0"/>
              </a:spcBef>
              <a:spcAft>
                <a:spcPts val="0"/>
              </a:spcAft>
              <a:buNone/>
            </a:pPr>
            <a:r>
              <a:rPr lang="es-MX"/>
              <a:t>Saber entender: Hace referencia a que comprende la situación y adecua su comportamiento para la solución.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4" name="Google Shape;54;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 name="Google Shape;65;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 name="Google Shape;66;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 name="Google Shape;7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a:t>Competencias genéricas: Son las competencias que todo colaborador de la organización debe de tener, según la cultura y el plan estratégico de la empresa.</a:t>
            </a:r>
            <a:endParaRPr/>
          </a:p>
          <a:p>
            <a:pPr indent="0" lvl="0" marL="0" rtl="0" algn="l">
              <a:spcBef>
                <a:spcPts val="0"/>
              </a:spcBef>
              <a:spcAft>
                <a:spcPts val="0"/>
              </a:spcAft>
              <a:buNone/>
            </a:pPr>
            <a:r>
              <a:rPr lang="es-MX"/>
              <a:t>Competencias específicas: Son las competencias particulares que según el puesto que ocupe la persona debe de tener para ejecutar correctamente sus funciones y alcanzar así los objetivos con base a sus funciones. </a:t>
            </a:r>
            <a:endParaRPr/>
          </a:p>
          <a:p>
            <a:pPr indent="0" lvl="0" marL="0" rtl="0" algn="l">
              <a:spcBef>
                <a:spcPts val="0"/>
              </a:spcBef>
              <a:spcAft>
                <a:spcPts val="0"/>
              </a:spcAft>
              <a:buNone/>
            </a:pPr>
            <a:r>
              <a:t/>
            </a:r>
            <a:endParaRPr/>
          </a:p>
        </p:txBody>
      </p:sp>
      <p:sp>
        <p:nvSpPr>
          <p:cNvPr id="73" name="Google Shape;73;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 name="Google Shape;8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a:t>Ejemplos:</a:t>
            </a:r>
            <a:endParaRPr/>
          </a:p>
          <a:p>
            <a:pPr indent="0" lvl="0" marL="0" rtl="0" algn="l">
              <a:spcBef>
                <a:spcPts val="0"/>
              </a:spcBef>
              <a:spcAft>
                <a:spcPts val="0"/>
              </a:spcAft>
              <a:buNone/>
            </a:pPr>
            <a:r>
              <a:rPr lang="es-MX"/>
              <a:t>Genéricas: Comunicación – Trabajo en equipo – Adaptación. </a:t>
            </a:r>
            <a:endParaRPr/>
          </a:p>
          <a:p>
            <a:pPr indent="0" lvl="0" marL="0" rtl="0" algn="l">
              <a:spcBef>
                <a:spcPts val="0"/>
              </a:spcBef>
              <a:spcAft>
                <a:spcPts val="0"/>
              </a:spcAft>
              <a:buNone/>
            </a:pPr>
            <a:r>
              <a:rPr lang="es-MX"/>
              <a:t>Especificas: Liderazgo – Creatividad – Toma de decisiones. </a:t>
            </a:r>
            <a:endParaRPr/>
          </a:p>
          <a:p>
            <a:pPr indent="0" lvl="0" marL="0" rtl="0" algn="l">
              <a:spcBef>
                <a:spcPts val="0"/>
              </a:spcBef>
              <a:spcAft>
                <a:spcPts val="0"/>
              </a:spcAft>
              <a:buNone/>
            </a:pPr>
            <a:r>
              <a:t/>
            </a:r>
            <a:endParaRPr/>
          </a:p>
        </p:txBody>
      </p:sp>
      <p:sp>
        <p:nvSpPr>
          <p:cNvPr id="81" name="Google Shape;81;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4" name="Shape 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 name="Shape 1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17" name="Shape 1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18" name="Shape 1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19"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33"/>
          <p:cNvGrpSpPr/>
          <p:nvPr/>
        </p:nvGrpSpPr>
        <p:grpSpPr>
          <a:xfrm>
            <a:off x="944054" y="5343295"/>
            <a:ext cx="7804380" cy="215444"/>
            <a:chOff x="944054" y="5343295"/>
            <a:chExt cx="7804380" cy="215444"/>
          </a:xfrm>
        </p:grpSpPr>
        <p:sp>
          <p:nvSpPr>
            <p:cNvPr id="11" name="Google Shape;11;p33"/>
            <p:cNvSpPr txBox="1"/>
            <p:nvPr/>
          </p:nvSpPr>
          <p:spPr>
            <a:xfrm>
              <a:off x="944054" y="5343295"/>
              <a:ext cx="1810111"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7F7F7F"/>
                </a:buClr>
                <a:buSzPts val="800"/>
                <a:buFont typeface="Calibri"/>
                <a:buNone/>
              </a:pPr>
              <a:r>
                <a:rPr b="0" i="0" lang="es-MX" sz="800" u="none" cap="none" strike="noStrike">
                  <a:solidFill>
                    <a:srgbClr val="7F7F7F"/>
                  </a:solidFill>
                  <a:latin typeface="Calibri"/>
                  <a:ea typeface="Calibri"/>
                  <a:cs typeface="Calibri"/>
                  <a:sym typeface="Calibri"/>
                </a:rPr>
                <a:t>DIRECCIÓN DE PERSONAS  •  SESIÓN 01</a:t>
              </a:r>
              <a:endParaRPr b="0" i="0" sz="800" u="none" cap="none" strike="noStrike">
                <a:solidFill>
                  <a:srgbClr val="7F7F7F"/>
                </a:solidFill>
                <a:latin typeface="Calibri"/>
                <a:ea typeface="Calibri"/>
                <a:cs typeface="Calibri"/>
                <a:sym typeface="Calibri"/>
              </a:endParaRPr>
            </a:p>
          </p:txBody>
        </p:sp>
        <p:sp>
          <p:nvSpPr>
            <p:cNvPr id="12" name="Google Shape;12;p33"/>
            <p:cNvSpPr/>
            <p:nvPr/>
          </p:nvSpPr>
          <p:spPr>
            <a:xfrm>
              <a:off x="7361516" y="5371562"/>
              <a:ext cx="1386918"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s-MX" sz="600" u="none" cap="none" strike="noStrike">
                  <a:solidFill>
                    <a:srgbClr val="7F7F7F"/>
                  </a:solidFill>
                  <a:latin typeface="Calibri"/>
                  <a:ea typeface="Calibri"/>
                  <a:cs typeface="Calibri"/>
                  <a:sym typeface="Calibri"/>
                </a:rPr>
                <a:t>© ISIL. Todos los derechos reservados</a:t>
              </a:r>
              <a:endParaRPr/>
            </a:p>
          </p:txBody>
        </p:sp>
      </p:grpSp>
      <p:pic>
        <p:nvPicPr>
          <p:cNvPr id="13" name="Google Shape;13;p33"/>
          <p:cNvPicPr preferRelativeResize="0"/>
          <p:nvPr/>
        </p:nvPicPr>
        <p:blipFill rotWithShape="1">
          <a:blip r:embed="rId1">
            <a:alphaModFix amt="20000"/>
          </a:blip>
          <a:srcRect b="0" l="0" r="0" t="0"/>
          <a:stretch/>
        </p:blipFill>
        <p:spPr>
          <a:xfrm>
            <a:off x="495300" y="5322472"/>
            <a:ext cx="448573" cy="25075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hyperlink" Target="https://www.youtube.com/watch?v=OjSadH1VNo8" TargetMode="External"/><Relationship Id="rId4" Type="http://schemas.openxmlformats.org/officeDocument/2006/relationships/image" Target="../media/image9.png"/><Relationship Id="rId5"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 name="Shape 23"/>
        <p:cNvGrpSpPr/>
        <p:nvPr/>
      </p:nvGrpSpPr>
      <p:grpSpPr>
        <a:xfrm>
          <a:off x="0" y="0"/>
          <a:ext cx="0" cy="0"/>
          <a:chOff x="0" y="0"/>
          <a:chExt cx="0" cy="0"/>
        </a:xfrm>
      </p:grpSpPr>
      <p:sp>
        <p:nvSpPr>
          <p:cNvPr id="24" name="Google Shape;24;p1"/>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 name="Google Shape;25;p1"/>
          <p:cNvSpPr txBox="1"/>
          <p:nvPr/>
        </p:nvSpPr>
        <p:spPr>
          <a:xfrm>
            <a:off x="3175138" y="3008050"/>
            <a:ext cx="5500550" cy="866648"/>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FFFFFF"/>
              </a:buClr>
              <a:buSzPts val="1280"/>
              <a:buFont typeface="Arial"/>
              <a:buChar char="•"/>
            </a:pPr>
            <a:r>
              <a:rPr b="0" i="0" lang="es-MX" sz="1600" u="none" cap="none" strike="noStrike">
                <a:solidFill>
                  <a:srgbClr val="FFFFFF"/>
                </a:solidFill>
                <a:latin typeface="Calibri"/>
                <a:ea typeface="Calibri"/>
                <a:cs typeface="Calibri"/>
                <a:sym typeface="Calibri"/>
              </a:rPr>
              <a:t>¿Qué es una competencia?</a:t>
            </a:r>
            <a:endParaRPr/>
          </a:p>
          <a:p>
            <a:pPr indent="-177800" lvl="0" marL="177800" marR="0" rtl="0" algn="l">
              <a:lnSpc>
                <a:spcPct val="120000"/>
              </a:lnSpc>
              <a:spcBef>
                <a:spcPts val="0"/>
              </a:spcBef>
              <a:spcAft>
                <a:spcPts val="0"/>
              </a:spcAft>
              <a:buClr>
                <a:srgbClr val="FFFFFF"/>
              </a:buClr>
              <a:buSzPts val="1280"/>
              <a:buFont typeface="Arial"/>
              <a:buChar char="•"/>
            </a:pPr>
            <a:r>
              <a:rPr b="0" i="0" lang="es-MX" sz="1600" u="none" cap="none" strike="noStrike">
                <a:solidFill>
                  <a:srgbClr val="FFFFFF"/>
                </a:solidFill>
                <a:latin typeface="Calibri"/>
                <a:ea typeface="Calibri"/>
                <a:cs typeface="Calibri"/>
                <a:sym typeface="Calibri"/>
              </a:rPr>
              <a:t>Clasificación de las competencias</a:t>
            </a:r>
            <a:endParaRPr/>
          </a:p>
          <a:p>
            <a:pPr indent="-177800" lvl="0" marL="177800" marR="0" rtl="0" algn="l">
              <a:lnSpc>
                <a:spcPct val="120000"/>
              </a:lnSpc>
              <a:spcBef>
                <a:spcPts val="0"/>
              </a:spcBef>
              <a:spcAft>
                <a:spcPts val="0"/>
              </a:spcAft>
              <a:buClr>
                <a:srgbClr val="FFFFFF"/>
              </a:buClr>
              <a:buSzPts val="1280"/>
              <a:buFont typeface="Arial"/>
              <a:buChar char="•"/>
            </a:pPr>
            <a:r>
              <a:rPr b="0" i="0" lang="es-MX" sz="1600" u="none" cap="none" strike="noStrike">
                <a:solidFill>
                  <a:srgbClr val="FFFFFF"/>
                </a:solidFill>
                <a:latin typeface="Calibri"/>
                <a:ea typeface="Calibri"/>
                <a:cs typeface="Calibri"/>
                <a:sym typeface="Calibri"/>
              </a:rPr>
              <a:t>Modelo de competencias</a:t>
            </a:r>
            <a:endParaRPr/>
          </a:p>
        </p:txBody>
      </p:sp>
      <p:cxnSp>
        <p:nvCxnSpPr>
          <p:cNvPr id="26" name="Google Shape;26;p1"/>
          <p:cNvCxnSpPr/>
          <p:nvPr/>
        </p:nvCxnSpPr>
        <p:spPr>
          <a:xfrm>
            <a:off x="3044504" y="1710303"/>
            <a:ext cx="0" cy="774883"/>
          </a:xfrm>
          <a:prstGeom prst="straightConnector1">
            <a:avLst/>
          </a:prstGeom>
          <a:noFill/>
          <a:ln cap="flat" cmpd="sng" w="25400">
            <a:solidFill>
              <a:srgbClr val="FFFFFF"/>
            </a:solidFill>
            <a:prstDash val="solid"/>
            <a:round/>
            <a:headEnd len="sm" w="sm" type="none"/>
            <a:tailEnd len="sm" w="sm" type="none"/>
          </a:ln>
        </p:spPr>
      </p:cxnSp>
      <p:sp>
        <p:nvSpPr>
          <p:cNvPr id="27" name="Google Shape;27;p1"/>
          <p:cNvSpPr txBox="1"/>
          <p:nvPr/>
        </p:nvSpPr>
        <p:spPr>
          <a:xfrm>
            <a:off x="2045305" y="1802569"/>
            <a:ext cx="964250" cy="892552"/>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0" i="0" lang="es-MX" sz="5800" u="none" cap="none" strike="noStrike">
                <a:solidFill>
                  <a:srgbClr val="FFFFFF"/>
                </a:solidFill>
                <a:latin typeface="Calibri"/>
                <a:ea typeface="Calibri"/>
                <a:cs typeface="Calibri"/>
                <a:sym typeface="Calibri"/>
              </a:rPr>
              <a:t>01</a:t>
            </a:r>
            <a:endParaRPr/>
          </a:p>
        </p:txBody>
      </p:sp>
      <p:sp>
        <p:nvSpPr>
          <p:cNvPr id="28" name="Google Shape;28;p1"/>
          <p:cNvSpPr txBox="1"/>
          <p:nvPr/>
        </p:nvSpPr>
        <p:spPr>
          <a:xfrm>
            <a:off x="2096830" y="1674447"/>
            <a:ext cx="873152" cy="2769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0" i="0" lang="es-MX" sz="1800" u="none" cap="none" strike="noStrike">
                <a:solidFill>
                  <a:schemeClr val="lt1"/>
                </a:solidFill>
                <a:latin typeface="Calibri"/>
                <a:ea typeface="Calibri"/>
                <a:cs typeface="Calibri"/>
                <a:sym typeface="Calibri"/>
              </a:rPr>
              <a:t>SESIÓN</a:t>
            </a:r>
            <a:endParaRPr/>
          </a:p>
        </p:txBody>
      </p:sp>
      <p:sp>
        <p:nvSpPr>
          <p:cNvPr id="29" name="Google Shape;29;p1"/>
          <p:cNvSpPr txBox="1"/>
          <p:nvPr/>
        </p:nvSpPr>
        <p:spPr>
          <a:xfrm>
            <a:off x="3181108" y="1710303"/>
            <a:ext cx="4596087" cy="89749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b="1" i="0" lang="es-MX" sz="3600" u="none" cap="none" strike="noStrike">
                <a:solidFill>
                  <a:srgbClr val="FFFFFF"/>
                </a:solidFill>
                <a:latin typeface="Calibri"/>
                <a:ea typeface="Calibri"/>
                <a:cs typeface="Calibri"/>
                <a:sym typeface="Calibri"/>
              </a:rPr>
              <a:t>DEFINICIÓN Y MODELO DE COMPETENCIAS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0"/>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106" name="Google Shape;106;p10"/>
          <p:cNvSpPr txBox="1"/>
          <p:nvPr/>
        </p:nvSpPr>
        <p:spPr>
          <a:xfrm>
            <a:off x="512023" y="1362032"/>
            <a:ext cx="4812600" cy="31791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lang="es-MX" sz="1600">
                <a:solidFill>
                  <a:schemeClr val="dk1"/>
                </a:solidFill>
                <a:latin typeface="Calibri"/>
                <a:ea typeface="Calibri"/>
                <a:cs typeface="Calibri"/>
                <a:sym typeface="Calibri"/>
              </a:rPr>
              <a:t>Las competencias transversales son clave para desarrollar cualquier tipo de ejercicio profesional.</a:t>
            </a:r>
            <a:endParaRPr sz="1600">
              <a:solidFill>
                <a:schemeClr val="dk1"/>
              </a:solidFill>
              <a:latin typeface="Calibri"/>
              <a:ea typeface="Calibri"/>
              <a:cs typeface="Calibri"/>
              <a:sym typeface="Calibri"/>
            </a:endParaRPr>
          </a:p>
          <a:p>
            <a:pPr indent="0" lvl="0" marL="0" marR="0" rtl="0" algn="l">
              <a:lnSpc>
                <a:spcPct val="107000"/>
              </a:lnSpc>
              <a:spcBef>
                <a:spcPts val="800"/>
              </a:spcBef>
              <a:spcAft>
                <a:spcPts val="0"/>
              </a:spcAft>
              <a:buNone/>
            </a:pPr>
            <a:r>
              <a:rPr lang="es-MX" sz="1600">
                <a:solidFill>
                  <a:schemeClr val="dk1"/>
                </a:solidFill>
                <a:latin typeface="Calibri"/>
                <a:ea typeface="Calibri"/>
                <a:cs typeface="Calibri"/>
                <a:sym typeface="Calibri"/>
              </a:rPr>
              <a:t>Es indispensable que las áreas de Gestión del Talento establezcan qué competencias genéricas se deben dar en una empresa. Por ejemplo, si la cultura organizacional es ágil, esa competencia profesional deberían poseerla todos los trabajadores.</a:t>
            </a:r>
            <a:endParaRPr sz="1600">
              <a:solidFill>
                <a:schemeClr val="dk1"/>
              </a:solidFill>
              <a:latin typeface="Calibri"/>
              <a:ea typeface="Calibri"/>
              <a:cs typeface="Calibri"/>
              <a:sym typeface="Calibri"/>
            </a:endParaRPr>
          </a:p>
          <a:p>
            <a:pPr indent="0" lvl="0" marL="0" marR="0" rtl="0" algn="l">
              <a:lnSpc>
                <a:spcPct val="107000"/>
              </a:lnSpc>
              <a:spcBef>
                <a:spcPts val="800"/>
              </a:spcBef>
              <a:spcAft>
                <a:spcPts val="0"/>
              </a:spcAft>
              <a:buNone/>
            </a:pPr>
            <a:r>
              <a:rPr lang="es-MX" sz="1600">
                <a:solidFill>
                  <a:schemeClr val="dk1"/>
                </a:solidFill>
                <a:latin typeface="Calibri"/>
                <a:ea typeface="Calibri"/>
                <a:cs typeface="Calibri"/>
                <a:sym typeface="Calibri"/>
              </a:rPr>
              <a:t>Las competencias genéricas no tienen que ser innatas, pues todas se pueden aprender y desarrollar a base de entender a </a:t>
            </a:r>
            <a:r>
              <a:rPr lang="es-MX" sz="1600">
                <a:solidFill>
                  <a:schemeClr val="dk1"/>
                </a:solidFill>
                <a:latin typeface="Calibri"/>
                <a:ea typeface="Calibri"/>
                <a:cs typeface="Calibri"/>
                <a:sym typeface="Calibri"/>
              </a:rPr>
              <a:t>conciencia</a:t>
            </a:r>
            <a:r>
              <a:rPr lang="es-MX" sz="1600">
                <a:solidFill>
                  <a:schemeClr val="dk1"/>
                </a:solidFill>
                <a:latin typeface="Calibri"/>
                <a:ea typeface="Calibri"/>
                <a:cs typeface="Calibri"/>
                <a:sym typeface="Calibri"/>
              </a:rPr>
              <a:t> su utilidad, así como a base de esfuerzo, a través de planes de formación específicos.</a:t>
            </a:r>
            <a:endParaRPr sz="1600">
              <a:solidFill>
                <a:schemeClr val="dk1"/>
              </a:solidFill>
              <a:latin typeface="Calibri"/>
              <a:ea typeface="Calibri"/>
              <a:cs typeface="Calibri"/>
              <a:sym typeface="Calibri"/>
            </a:endParaRPr>
          </a:p>
        </p:txBody>
      </p:sp>
      <p:sp>
        <p:nvSpPr>
          <p:cNvPr id="107" name="Google Shape;107;p10"/>
          <p:cNvSpPr txBox="1"/>
          <p:nvPr/>
        </p:nvSpPr>
        <p:spPr>
          <a:xfrm>
            <a:off x="512022" y="766736"/>
            <a:ext cx="5791200" cy="359228"/>
          </a:xfrm>
          <a:prstGeom prst="rect">
            <a:avLst/>
          </a:prstGeom>
          <a:noFill/>
          <a:ln>
            <a:noFill/>
          </a:ln>
        </p:spPr>
        <p:txBody>
          <a:bodyPr anchorCtr="0" anchor="t" bIns="91425" lIns="91425" spcFirstLastPara="1" rIns="91425" wrap="square" tIns="91425">
            <a:noAutofit/>
          </a:bodyPr>
          <a:lstStyle/>
          <a:p>
            <a:pPr indent="-174625" lvl="0" marL="174625" marR="0" rtl="0" algn="l">
              <a:spcBef>
                <a:spcPts val="0"/>
              </a:spcBef>
              <a:spcAft>
                <a:spcPts val="0"/>
              </a:spcAft>
              <a:buNone/>
            </a:pPr>
            <a:r>
              <a:rPr b="1" lang="es-MX" sz="1600">
                <a:solidFill>
                  <a:schemeClr val="dk1"/>
                </a:solidFill>
                <a:latin typeface="Calibri"/>
                <a:ea typeface="Calibri"/>
                <a:cs typeface="Calibri"/>
                <a:sym typeface="Calibri"/>
              </a:rPr>
              <a:t>Competencias Genéricas o Competencias Transversales</a:t>
            </a:r>
            <a:endParaRPr b="1" sz="1600">
              <a:solidFill>
                <a:schemeClr val="dk1"/>
              </a:solidFill>
              <a:latin typeface="Calibri"/>
              <a:ea typeface="Calibri"/>
              <a:cs typeface="Calibri"/>
              <a:sym typeface="Calibri"/>
            </a:endParaRPr>
          </a:p>
        </p:txBody>
      </p:sp>
      <p:pic>
        <p:nvPicPr>
          <p:cNvPr id="108" name="Google Shape;108;p10"/>
          <p:cNvPicPr preferRelativeResize="0"/>
          <p:nvPr/>
        </p:nvPicPr>
        <p:blipFill rotWithShape="1">
          <a:blip r:embed="rId3">
            <a:alphaModFix/>
          </a:blip>
          <a:srcRect b="0" l="0" r="0" t="0"/>
          <a:stretch/>
        </p:blipFill>
        <p:spPr>
          <a:xfrm>
            <a:off x="5772491" y="1125964"/>
            <a:ext cx="3371509" cy="370998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1"/>
          <p:cNvSpPr txBox="1"/>
          <p:nvPr/>
        </p:nvSpPr>
        <p:spPr>
          <a:xfrm>
            <a:off x="512023" y="1389624"/>
            <a:ext cx="7988272" cy="206210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MX" sz="1600" u="none" strike="noStrike">
                <a:solidFill>
                  <a:schemeClr val="dk1"/>
                </a:solidFill>
                <a:latin typeface="Calibri"/>
                <a:ea typeface="Calibri"/>
                <a:cs typeface="Calibri"/>
                <a:sym typeface="Calibri"/>
              </a:rPr>
              <a:t>Las competencias genéricas se han organizado en tres grupos:</a:t>
            </a:r>
            <a:endParaRPr/>
          </a:p>
          <a:p>
            <a:pPr indent="0" lvl="0" marL="0" marR="0" rtl="0" algn="l">
              <a:spcBef>
                <a:spcPts val="0"/>
              </a:spcBef>
              <a:spcAft>
                <a:spcPts val="0"/>
              </a:spcAft>
              <a:buNone/>
            </a:pPr>
            <a:r>
              <a:t/>
            </a:r>
            <a:endParaRPr b="0" i="0" sz="1600" u="none" strike="noStrike">
              <a:solidFill>
                <a:schemeClr val="dk1"/>
              </a:solidFill>
              <a:latin typeface="Calibri"/>
              <a:ea typeface="Calibri"/>
              <a:cs typeface="Calibri"/>
              <a:sym typeface="Calibri"/>
            </a:endParaRPr>
          </a:p>
          <a:p>
            <a:pPr indent="-342900" lvl="0" marL="342900" marR="0" rtl="0" algn="l">
              <a:spcBef>
                <a:spcPts val="0"/>
              </a:spcBef>
              <a:spcAft>
                <a:spcPts val="0"/>
              </a:spcAft>
              <a:buClr>
                <a:srgbClr val="68529F"/>
              </a:buClr>
              <a:buSzPts val="1600"/>
              <a:buFont typeface="Calibri"/>
              <a:buAutoNum type="alphaLcParenR"/>
            </a:pPr>
            <a:r>
              <a:rPr b="1" i="0" lang="es-MX" sz="1600" u="none" strike="noStrike">
                <a:solidFill>
                  <a:srgbClr val="68529F"/>
                </a:solidFill>
                <a:latin typeface="Calibri"/>
                <a:ea typeface="Calibri"/>
                <a:cs typeface="Calibri"/>
                <a:sym typeface="Calibri"/>
              </a:rPr>
              <a:t>Competencias instrumentales</a:t>
            </a:r>
            <a:r>
              <a:rPr b="1" lang="es-MX" sz="1600">
                <a:solidFill>
                  <a:srgbClr val="68529F"/>
                </a:solidFill>
                <a:latin typeface="Calibri"/>
                <a:ea typeface="Calibri"/>
                <a:cs typeface="Calibri"/>
                <a:sym typeface="Calibri"/>
              </a:rPr>
              <a:t>: </a:t>
            </a:r>
            <a:r>
              <a:rPr lang="es-MX" sz="1600">
                <a:solidFill>
                  <a:schemeClr val="dk1"/>
                </a:solidFill>
                <a:latin typeface="Calibri"/>
                <a:ea typeface="Calibri"/>
                <a:cs typeface="Calibri"/>
                <a:sym typeface="Calibri"/>
              </a:rPr>
              <a:t>E</a:t>
            </a:r>
            <a:r>
              <a:rPr b="0" i="0" lang="es-MX" sz="1600" u="none" strike="noStrike">
                <a:solidFill>
                  <a:schemeClr val="dk1"/>
                </a:solidFill>
                <a:latin typeface="Calibri"/>
                <a:ea typeface="Calibri"/>
                <a:cs typeface="Calibri"/>
                <a:sym typeface="Calibri"/>
              </a:rPr>
              <a:t>n las que se incluyen habilidades cognoscitivas, capacidades metodológicas, destrezas tecnológicas y destrezas lingüísticas.</a:t>
            </a:r>
            <a:endParaRPr/>
          </a:p>
          <a:p>
            <a:pPr indent="-342900" lvl="0" marL="342900" marR="0" rtl="0" algn="l">
              <a:spcBef>
                <a:spcPts val="0"/>
              </a:spcBef>
              <a:spcAft>
                <a:spcPts val="0"/>
              </a:spcAft>
              <a:buClr>
                <a:srgbClr val="68529F"/>
              </a:buClr>
              <a:buSzPts val="1600"/>
              <a:buFont typeface="Calibri"/>
              <a:buAutoNum type="alphaLcParenR"/>
            </a:pPr>
            <a:r>
              <a:rPr b="1" i="0" lang="es-MX" sz="1600" u="none" strike="noStrike">
                <a:solidFill>
                  <a:srgbClr val="68529F"/>
                </a:solidFill>
                <a:latin typeface="Calibri"/>
                <a:ea typeface="Calibri"/>
                <a:cs typeface="Calibri"/>
                <a:sym typeface="Calibri"/>
              </a:rPr>
              <a:t>Competencias interpersonales: </a:t>
            </a:r>
            <a:r>
              <a:rPr b="0" i="0" lang="es-MX" sz="1600" u="none" strike="noStrike">
                <a:solidFill>
                  <a:schemeClr val="dk1"/>
                </a:solidFill>
                <a:latin typeface="Calibri"/>
                <a:ea typeface="Calibri"/>
                <a:cs typeface="Calibri"/>
                <a:sym typeface="Calibri"/>
              </a:rPr>
              <a:t>En las que se incluyen las capacidades individuales y las destrezas sociales.</a:t>
            </a:r>
            <a:endParaRPr/>
          </a:p>
          <a:p>
            <a:pPr indent="-342900" lvl="0" marL="342900" marR="0" rtl="0" algn="l">
              <a:spcBef>
                <a:spcPts val="0"/>
              </a:spcBef>
              <a:spcAft>
                <a:spcPts val="0"/>
              </a:spcAft>
              <a:buClr>
                <a:srgbClr val="68529F"/>
              </a:buClr>
              <a:buSzPts val="1600"/>
              <a:buFont typeface="Calibri"/>
              <a:buAutoNum type="alphaLcParenR"/>
            </a:pPr>
            <a:r>
              <a:rPr b="1" i="0" lang="es-MX" sz="1600" u="none" strike="noStrike">
                <a:solidFill>
                  <a:srgbClr val="68529F"/>
                </a:solidFill>
                <a:latin typeface="Calibri"/>
                <a:ea typeface="Calibri"/>
                <a:cs typeface="Calibri"/>
                <a:sym typeface="Calibri"/>
              </a:rPr>
              <a:t>Competencias sistémicas: </a:t>
            </a:r>
            <a:r>
              <a:rPr b="0" i="0" lang="es-MX" sz="1600" u="none" strike="noStrike">
                <a:solidFill>
                  <a:schemeClr val="dk1"/>
                </a:solidFill>
                <a:latin typeface="Calibri"/>
                <a:ea typeface="Calibri"/>
                <a:cs typeface="Calibri"/>
                <a:sym typeface="Calibri"/>
              </a:rPr>
              <a:t>Que son las destrezas y habilidades del individuo relativas a la compresión de sistemas complejos.</a:t>
            </a:r>
            <a:endParaRPr sz="1600">
              <a:solidFill>
                <a:schemeClr val="dk1"/>
              </a:solidFill>
              <a:latin typeface="Calibri"/>
              <a:ea typeface="Calibri"/>
              <a:cs typeface="Calibri"/>
              <a:sym typeface="Calibri"/>
            </a:endParaRPr>
          </a:p>
        </p:txBody>
      </p:sp>
      <p:sp>
        <p:nvSpPr>
          <p:cNvPr id="114" name="Google Shape;114;p11"/>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115" name="Google Shape;115;p11"/>
          <p:cNvSpPr txBox="1"/>
          <p:nvPr/>
        </p:nvSpPr>
        <p:spPr>
          <a:xfrm>
            <a:off x="512022" y="766736"/>
            <a:ext cx="5791200" cy="359228"/>
          </a:xfrm>
          <a:prstGeom prst="rect">
            <a:avLst/>
          </a:prstGeom>
          <a:noFill/>
          <a:ln>
            <a:noFill/>
          </a:ln>
        </p:spPr>
        <p:txBody>
          <a:bodyPr anchorCtr="0" anchor="t" bIns="91425" lIns="91425" spcFirstLastPara="1" rIns="91425" wrap="square" tIns="91425">
            <a:noAutofit/>
          </a:bodyPr>
          <a:lstStyle/>
          <a:p>
            <a:pPr indent="-174625" lvl="0" marL="174625" marR="0" rtl="0" algn="l">
              <a:spcBef>
                <a:spcPts val="0"/>
              </a:spcBef>
              <a:spcAft>
                <a:spcPts val="0"/>
              </a:spcAft>
              <a:buNone/>
            </a:pPr>
            <a:r>
              <a:rPr b="1" lang="es-MX" sz="1600">
                <a:solidFill>
                  <a:schemeClr val="dk1"/>
                </a:solidFill>
                <a:latin typeface="Calibri"/>
                <a:ea typeface="Calibri"/>
                <a:cs typeface="Calibri"/>
                <a:sym typeface="Calibri"/>
              </a:rPr>
              <a:t>Competencias Genéricas o Competencias Transversales</a:t>
            </a:r>
            <a:endParaRPr b="1" sz="16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2"/>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122" name="Google Shape;122;p12"/>
          <p:cNvSpPr txBox="1"/>
          <p:nvPr/>
        </p:nvSpPr>
        <p:spPr>
          <a:xfrm>
            <a:off x="512023" y="677767"/>
            <a:ext cx="811995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1600">
                <a:solidFill>
                  <a:srgbClr val="68529F"/>
                </a:solidFill>
                <a:latin typeface="Calibri"/>
                <a:ea typeface="Calibri"/>
                <a:cs typeface="Calibri"/>
                <a:sym typeface="Calibri"/>
              </a:rPr>
              <a:t>a) Competencias Genéricas Instrumentales</a:t>
            </a:r>
            <a:endParaRPr/>
          </a:p>
        </p:txBody>
      </p:sp>
      <p:grpSp>
        <p:nvGrpSpPr>
          <p:cNvPr id="123" name="Google Shape;123;p12"/>
          <p:cNvGrpSpPr/>
          <p:nvPr/>
        </p:nvGrpSpPr>
        <p:grpSpPr>
          <a:xfrm>
            <a:off x="1378084" y="1289687"/>
            <a:ext cx="6095999" cy="3810001"/>
            <a:chOff x="0" y="126999"/>
            <a:chExt cx="6095999" cy="3810001"/>
          </a:xfrm>
        </p:grpSpPr>
        <p:sp>
          <p:nvSpPr>
            <p:cNvPr id="124" name="Google Shape;124;p12"/>
            <p:cNvSpPr/>
            <p:nvPr/>
          </p:nvSpPr>
          <p:spPr>
            <a:xfrm>
              <a:off x="0" y="126999"/>
              <a:ext cx="1904999" cy="1143000"/>
            </a:xfrm>
            <a:prstGeom prst="rect">
              <a:avLst/>
            </a:prstGeom>
            <a:solidFill>
              <a:srgbClr val="BF504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2"/>
            <p:cNvSpPr txBox="1"/>
            <p:nvPr/>
          </p:nvSpPr>
          <p:spPr>
            <a:xfrm>
              <a:off x="0" y="126999"/>
              <a:ext cx="1904999" cy="11430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Capacidad de análisis y síntesis.</a:t>
              </a:r>
              <a:endParaRPr/>
            </a:p>
          </p:txBody>
        </p:sp>
        <p:sp>
          <p:nvSpPr>
            <p:cNvPr id="126" name="Google Shape;126;p12"/>
            <p:cNvSpPr/>
            <p:nvPr/>
          </p:nvSpPr>
          <p:spPr>
            <a:xfrm>
              <a:off x="2095500" y="126999"/>
              <a:ext cx="1904999" cy="1143000"/>
            </a:xfrm>
            <a:prstGeom prst="rect">
              <a:avLst/>
            </a:prstGeom>
            <a:solidFill>
              <a:schemeClr val="accent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2"/>
            <p:cNvSpPr txBox="1"/>
            <p:nvPr/>
          </p:nvSpPr>
          <p:spPr>
            <a:xfrm>
              <a:off x="2095500" y="126999"/>
              <a:ext cx="1904999" cy="11430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Capacidad de organización y planificación.</a:t>
              </a:r>
              <a:endParaRPr sz="1600">
                <a:solidFill>
                  <a:schemeClr val="lt1"/>
                </a:solidFill>
                <a:latin typeface="Calibri"/>
                <a:ea typeface="Calibri"/>
                <a:cs typeface="Calibri"/>
                <a:sym typeface="Calibri"/>
              </a:endParaRPr>
            </a:p>
          </p:txBody>
        </p:sp>
        <p:sp>
          <p:nvSpPr>
            <p:cNvPr id="128" name="Google Shape;128;p12"/>
            <p:cNvSpPr/>
            <p:nvPr/>
          </p:nvSpPr>
          <p:spPr>
            <a:xfrm>
              <a:off x="4191000" y="126999"/>
              <a:ext cx="1904999" cy="1143000"/>
            </a:xfrm>
            <a:prstGeom prst="rect">
              <a:avLst/>
            </a:prstGeom>
            <a:solidFill>
              <a:schemeClr val="accent4"/>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2"/>
            <p:cNvSpPr txBox="1"/>
            <p:nvPr/>
          </p:nvSpPr>
          <p:spPr>
            <a:xfrm>
              <a:off x="4191000" y="126999"/>
              <a:ext cx="1904999" cy="11430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Comunicación oral y escrita.</a:t>
              </a:r>
              <a:endParaRPr sz="1600">
                <a:solidFill>
                  <a:schemeClr val="lt1"/>
                </a:solidFill>
                <a:latin typeface="Calibri"/>
                <a:ea typeface="Calibri"/>
                <a:cs typeface="Calibri"/>
                <a:sym typeface="Calibri"/>
              </a:endParaRPr>
            </a:p>
          </p:txBody>
        </p:sp>
        <p:sp>
          <p:nvSpPr>
            <p:cNvPr id="130" name="Google Shape;130;p12"/>
            <p:cNvSpPr/>
            <p:nvPr/>
          </p:nvSpPr>
          <p:spPr>
            <a:xfrm>
              <a:off x="0" y="1460500"/>
              <a:ext cx="1904999" cy="1143000"/>
            </a:xfrm>
            <a:prstGeom prst="rect">
              <a:avLst/>
            </a:prstGeom>
            <a:solidFill>
              <a:srgbClr val="49ACC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2"/>
            <p:cNvSpPr txBox="1"/>
            <p:nvPr/>
          </p:nvSpPr>
          <p:spPr>
            <a:xfrm>
              <a:off x="0" y="1460500"/>
              <a:ext cx="1904999" cy="11430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Conocimiento de una lengua extranjera.</a:t>
              </a:r>
              <a:endParaRPr sz="1600">
                <a:solidFill>
                  <a:schemeClr val="lt1"/>
                </a:solidFill>
                <a:latin typeface="Calibri"/>
                <a:ea typeface="Calibri"/>
                <a:cs typeface="Calibri"/>
                <a:sym typeface="Calibri"/>
              </a:endParaRPr>
            </a:p>
          </p:txBody>
        </p:sp>
        <p:sp>
          <p:nvSpPr>
            <p:cNvPr id="132" name="Google Shape;132;p12"/>
            <p:cNvSpPr/>
            <p:nvPr/>
          </p:nvSpPr>
          <p:spPr>
            <a:xfrm>
              <a:off x="2095500" y="1460499"/>
              <a:ext cx="1904999" cy="1143000"/>
            </a:xfrm>
            <a:prstGeom prst="rect">
              <a:avLst/>
            </a:prstGeom>
            <a:solidFill>
              <a:srgbClr val="F7954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2"/>
            <p:cNvSpPr txBox="1"/>
            <p:nvPr/>
          </p:nvSpPr>
          <p:spPr>
            <a:xfrm>
              <a:off x="2095500" y="1460499"/>
              <a:ext cx="1904999" cy="11430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Conocimientos de informática.</a:t>
              </a:r>
              <a:endParaRPr sz="1600">
                <a:solidFill>
                  <a:schemeClr val="lt1"/>
                </a:solidFill>
                <a:latin typeface="Calibri"/>
                <a:ea typeface="Calibri"/>
                <a:cs typeface="Calibri"/>
                <a:sym typeface="Calibri"/>
              </a:endParaRPr>
            </a:p>
          </p:txBody>
        </p:sp>
        <p:sp>
          <p:nvSpPr>
            <p:cNvPr id="134" name="Google Shape;134;p12"/>
            <p:cNvSpPr/>
            <p:nvPr/>
          </p:nvSpPr>
          <p:spPr>
            <a:xfrm>
              <a:off x="4191000" y="1460499"/>
              <a:ext cx="1904999" cy="1143000"/>
            </a:xfrm>
            <a:prstGeom prst="rect">
              <a:avLst/>
            </a:prstGeom>
            <a:solidFill>
              <a:srgbClr val="BF504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2"/>
            <p:cNvSpPr txBox="1"/>
            <p:nvPr/>
          </p:nvSpPr>
          <p:spPr>
            <a:xfrm>
              <a:off x="4191000" y="1460499"/>
              <a:ext cx="1904999" cy="11430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Capacidad de gestión de la información.</a:t>
              </a:r>
              <a:endParaRPr sz="1600">
                <a:solidFill>
                  <a:schemeClr val="lt1"/>
                </a:solidFill>
                <a:latin typeface="Calibri"/>
                <a:ea typeface="Calibri"/>
                <a:cs typeface="Calibri"/>
                <a:sym typeface="Calibri"/>
              </a:endParaRPr>
            </a:p>
          </p:txBody>
        </p:sp>
        <p:sp>
          <p:nvSpPr>
            <p:cNvPr id="136" name="Google Shape;136;p12"/>
            <p:cNvSpPr/>
            <p:nvPr/>
          </p:nvSpPr>
          <p:spPr>
            <a:xfrm>
              <a:off x="0" y="2793999"/>
              <a:ext cx="1904999" cy="1143000"/>
            </a:xfrm>
            <a:prstGeom prst="rect">
              <a:avLst/>
            </a:prstGeom>
            <a:solidFill>
              <a:schemeClr val="accent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2"/>
            <p:cNvSpPr txBox="1"/>
            <p:nvPr/>
          </p:nvSpPr>
          <p:spPr>
            <a:xfrm>
              <a:off x="0" y="2793999"/>
              <a:ext cx="1904999" cy="11430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Resolución de problemas.</a:t>
              </a:r>
              <a:endParaRPr sz="1600">
                <a:solidFill>
                  <a:schemeClr val="lt1"/>
                </a:solidFill>
                <a:latin typeface="Calibri"/>
                <a:ea typeface="Calibri"/>
                <a:cs typeface="Calibri"/>
                <a:sym typeface="Calibri"/>
              </a:endParaRPr>
            </a:p>
          </p:txBody>
        </p:sp>
        <p:sp>
          <p:nvSpPr>
            <p:cNvPr id="138" name="Google Shape;138;p12"/>
            <p:cNvSpPr/>
            <p:nvPr/>
          </p:nvSpPr>
          <p:spPr>
            <a:xfrm>
              <a:off x="2095500" y="2793999"/>
              <a:ext cx="1904999" cy="1143000"/>
            </a:xfrm>
            <a:prstGeom prst="rect">
              <a:avLst/>
            </a:prstGeom>
            <a:solidFill>
              <a:schemeClr val="accent4"/>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2"/>
            <p:cNvSpPr txBox="1"/>
            <p:nvPr/>
          </p:nvSpPr>
          <p:spPr>
            <a:xfrm>
              <a:off x="2095500" y="2793999"/>
              <a:ext cx="1904999" cy="11430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Toma de decisiones.</a:t>
              </a:r>
              <a:endParaRPr sz="1600">
                <a:solidFill>
                  <a:schemeClr val="lt1"/>
                </a:solidFill>
                <a:latin typeface="Calibri"/>
                <a:ea typeface="Calibri"/>
                <a:cs typeface="Calibri"/>
                <a:sym typeface="Calibri"/>
              </a:endParaRPr>
            </a:p>
          </p:txBody>
        </p:sp>
        <p:sp>
          <p:nvSpPr>
            <p:cNvPr id="140" name="Google Shape;140;p12"/>
            <p:cNvSpPr/>
            <p:nvPr/>
          </p:nvSpPr>
          <p:spPr>
            <a:xfrm>
              <a:off x="4191000" y="2794000"/>
              <a:ext cx="1904999" cy="1143000"/>
            </a:xfrm>
            <a:prstGeom prst="rect">
              <a:avLst/>
            </a:prstGeom>
            <a:solidFill>
              <a:srgbClr val="49ACC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2"/>
            <p:cNvSpPr txBox="1"/>
            <p:nvPr/>
          </p:nvSpPr>
          <p:spPr>
            <a:xfrm>
              <a:off x="4191000" y="2794000"/>
              <a:ext cx="1904999" cy="11430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Habilidades para la investigación.</a:t>
              </a:r>
              <a:endParaRPr sz="1600">
                <a:solidFill>
                  <a:schemeClr val="lt1"/>
                </a:solidFill>
                <a:latin typeface="Calibri"/>
                <a:ea typeface="Calibri"/>
                <a:cs typeface="Calibri"/>
                <a:sym typeface="Calibri"/>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3"/>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148" name="Google Shape;148;p13"/>
          <p:cNvSpPr txBox="1"/>
          <p:nvPr/>
        </p:nvSpPr>
        <p:spPr>
          <a:xfrm>
            <a:off x="512023" y="677767"/>
            <a:ext cx="811995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1600">
                <a:solidFill>
                  <a:srgbClr val="68529F"/>
                </a:solidFill>
                <a:latin typeface="Calibri"/>
                <a:ea typeface="Calibri"/>
                <a:cs typeface="Calibri"/>
                <a:sym typeface="Calibri"/>
              </a:rPr>
              <a:t>b) Competencias Genéricas Interpersonales</a:t>
            </a:r>
            <a:endParaRPr/>
          </a:p>
        </p:txBody>
      </p:sp>
      <p:grpSp>
        <p:nvGrpSpPr>
          <p:cNvPr id="149" name="Google Shape;149;p13"/>
          <p:cNvGrpSpPr/>
          <p:nvPr/>
        </p:nvGrpSpPr>
        <p:grpSpPr>
          <a:xfrm>
            <a:off x="2294567" y="1164672"/>
            <a:ext cx="4263032" cy="4060031"/>
            <a:chOff x="916483" y="1984"/>
            <a:chExt cx="4263032" cy="4060031"/>
          </a:xfrm>
        </p:grpSpPr>
        <p:sp>
          <p:nvSpPr>
            <p:cNvPr id="150" name="Google Shape;150;p13"/>
            <p:cNvSpPr/>
            <p:nvPr/>
          </p:nvSpPr>
          <p:spPr>
            <a:xfrm>
              <a:off x="916483" y="1984"/>
              <a:ext cx="2030015" cy="1218009"/>
            </a:xfrm>
            <a:prstGeom prst="rect">
              <a:avLst/>
            </a:prstGeom>
            <a:solidFill>
              <a:srgbClr val="BF504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txBox="1"/>
            <p:nvPr/>
          </p:nvSpPr>
          <p:spPr>
            <a:xfrm>
              <a:off x="916483" y="1984"/>
              <a:ext cx="2030015" cy="1218009"/>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Trabajo en equipo.</a:t>
              </a:r>
              <a:endParaRPr/>
            </a:p>
          </p:txBody>
        </p:sp>
        <p:sp>
          <p:nvSpPr>
            <p:cNvPr id="152" name="Google Shape;152;p13"/>
            <p:cNvSpPr/>
            <p:nvPr/>
          </p:nvSpPr>
          <p:spPr>
            <a:xfrm>
              <a:off x="3149500" y="1984"/>
              <a:ext cx="2030015" cy="1218009"/>
            </a:xfrm>
            <a:prstGeom prst="rect">
              <a:avLst/>
            </a:prstGeom>
            <a:solidFill>
              <a:schemeClr val="accent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3"/>
            <p:cNvSpPr txBox="1"/>
            <p:nvPr/>
          </p:nvSpPr>
          <p:spPr>
            <a:xfrm>
              <a:off x="3149500" y="1984"/>
              <a:ext cx="2030015" cy="1218009"/>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Trabajo en un equipo multidisciplinario.</a:t>
              </a:r>
              <a:endParaRPr sz="1600">
                <a:solidFill>
                  <a:schemeClr val="lt1"/>
                </a:solidFill>
                <a:latin typeface="Calibri"/>
                <a:ea typeface="Calibri"/>
                <a:cs typeface="Calibri"/>
                <a:sym typeface="Calibri"/>
              </a:endParaRPr>
            </a:p>
          </p:txBody>
        </p:sp>
        <p:sp>
          <p:nvSpPr>
            <p:cNvPr id="154" name="Google Shape;154;p13"/>
            <p:cNvSpPr/>
            <p:nvPr/>
          </p:nvSpPr>
          <p:spPr>
            <a:xfrm>
              <a:off x="916483" y="1422995"/>
              <a:ext cx="2030015" cy="1218009"/>
            </a:xfrm>
            <a:prstGeom prst="rect">
              <a:avLst/>
            </a:prstGeom>
            <a:solidFill>
              <a:schemeClr val="accent4"/>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txBox="1"/>
            <p:nvPr/>
          </p:nvSpPr>
          <p:spPr>
            <a:xfrm>
              <a:off x="916483" y="1422995"/>
              <a:ext cx="2030015" cy="1218009"/>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Habilidad para trabajar en un contexto internacional.</a:t>
              </a:r>
              <a:endParaRPr sz="1600">
                <a:solidFill>
                  <a:schemeClr val="lt1"/>
                </a:solidFill>
                <a:latin typeface="Calibri"/>
                <a:ea typeface="Calibri"/>
                <a:cs typeface="Calibri"/>
                <a:sym typeface="Calibri"/>
              </a:endParaRPr>
            </a:p>
          </p:txBody>
        </p:sp>
        <p:sp>
          <p:nvSpPr>
            <p:cNvPr id="156" name="Google Shape;156;p13"/>
            <p:cNvSpPr/>
            <p:nvPr/>
          </p:nvSpPr>
          <p:spPr>
            <a:xfrm>
              <a:off x="3149500" y="1422995"/>
              <a:ext cx="2030015" cy="1218009"/>
            </a:xfrm>
            <a:prstGeom prst="rect">
              <a:avLst/>
            </a:prstGeom>
            <a:solidFill>
              <a:srgbClr val="49ACC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
            <p:cNvSpPr txBox="1"/>
            <p:nvPr/>
          </p:nvSpPr>
          <p:spPr>
            <a:xfrm>
              <a:off x="3149500" y="1422995"/>
              <a:ext cx="2030015" cy="1218009"/>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Habilidades de relaciones interpersonales.</a:t>
              </a:r>
              <a:endParaRPr sz="1600">
                <a:solidFill>
                  <a:schemeClr val="lt1"/>
                </a:solidFill>
                <a:latin typeface="Calibri"/>
                <a:ea typeface="Calibri"/>
                <a:cs typeface="Calibri"/>
                <a:sym typeface="Calibri"/>
              </a:endParaRPr>
            </a:p>
          </p:txBody>
        </p:sp>
        <p:sp>
          <p:nvSpPr>
            <p:cNvPr id="158" name="Google Shape;158;p13"/>
            <p:cNvSpPr/>
            <p:nvPr/>
          </p:nvSpPr>
          <p:spPr>
            <a:xfrm>
              <a:off x="916483" y="2844006"/>
              <a:ext cx="2030015" cy="1218009"/>
            </a:xfrm>
            <a:prstGeom prst="rect">
              <a:avLst/>
            </a:prstGeom>
            <a:solidFill>
              <a:srgbClr val="F7954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txBox="1"/>
            <p:nvPr/>
          </p:nvSpPr>
          <p:spPr>
            <a:xfrm>
              <a:off x="916483" y="2844006"/>
              <a:ext cx="2030015" cy="1218009"/>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Razonamiento crítico. Capacidad para la crítica y la autocrítica.</a:t>
              </a:r>
              <a:endParaRPr sz="1600">
                <a:solidFill>
                  <a:schemeClr val="lt1"/>
                </a:solidFill>
                <a:latin typeface="Calibri"/>
                <a:ea typeface="Calibri"/>
                <a:cs typeface="Calibri"/>
                <a:sym typeface="Calibri"/>
              </a:endParaRPr>
            </a:p>
          </p:txBody>
        </p:sp>
        <p:sp>
          <p:nvSpPr>
            <p:cNvPr id="160" name="Google Shape;160;p13"/>
            <p:cNvSpPr/>
            <p:nvPr/>
          </p:nvSpPr>
          <p:spPr>
            <a:xfrm>
              <a:off x="3149500" y="2844006"/>
              <a:ext cx="2030015" cy="1218009"/>
            </a:xfrm>
            <a:prstGeom prst="rect">
              <a:avLst/>
            </a:prstGeom>
            <a:solidFill>
              <a:srgbClr val="BF504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txBox="1"/>
            <p:nvPr/>
          </p:nvSpPr>
          <p:spPr>
            <a:xfrm>
              <a:off x="3149500" y="2844006"/>
              <a:ext cx="2030015" cy="1218009"/>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chemeClr val="lt1"/>
                </a:buClr>
                <a:buSzPts val="1600"/>
                <a:buFont typeface="Calibri"/>
                <a:buNone/>
              </a:pPr>
              <a:r>
                <a:rPr lang="es-MX" sz="1600">
                  <a:solidFill>
                    <a:schemeClr val="lt1"/>
                  </a:solidFill>
                  <a:latin typeface="Calibri"/>
                  <a:ea typeface="Calibri"/>
                  <a:cs typeface="Calibri"/>
                  <a:sym typeface="Calibri"/>
                </a:rPr>
                <a:t>Compromiso ético.</a:t>
              </a:r>
              <a:endParaRPr sz="1600">
                <a:solidFill>
                  <a:schemeClr val="lt1"/>
                </a:solidFill>
                <a:latin typeface="Calibri"/>
                <a:ea typeface="Calibri"/>
                <a:cs typeface="Calibri"/>
                <a:sym typeface="Calibri"/>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4"/>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168" name="Google Shape;168;p14"/>
          <p:cNvSpPr txBox="1"/>
          <p:nvPr/>
        </p:nvSpPr>
        <p:spPr>
          <a:xfrm>
            <a:off x="512023" y="677767"/>
            <a:ext cx="811995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1600">
                <a:solidFill>
                  <a:srgbClr val="68529F"/>
                </a:solidFill>
                <a:latin typeface="Calibri"/>
                <a:ea typeface="Calibri"/>
                <a:cs typeface="Calibri"/>
                <a:sym typeface="Calibri"/>
              </a:rPr>
              <a:t>c) Competencias Genéricas Sistémicas</a:t>
            </a:r>
            <a:endParaRPr/>
          </a:p>
        </p:txBody>
      </p:sp>
      <p:grpSp>
        <p:nvGrpSpPr>
          <p:cNvPr id="169" name="Google Shape;169;p14"/>
          <p:cNvGrpSpPr/>
          <p:nvPr/>
        </p:nvGrpSpPr>
        <p:grpSpPr>
          <a:xfrm>
            <a:off x="1379869" y="1281948"/>
            <a:ext cx="6092428" cy="3825478"/>
            <a:chOff x="1785" y="119260"/>
            <a:chExt cx="6092428" cy="3825478"/>
          </a:xfrm>
        </p:grpSpPr>
        <p:sp>
          <p:nvSpPr>
            <p:cNvPr id="170" name="Google Shape;170;p14"/>
            <p:cNvSpPr/>
            <p:nvPr/>
          </p:nvSpPr>
          <p:spPr>
            <a:xfrm>
              <a:off x="1785" y="119260"/>
              <a:ext cx="1416843" cy="850106"/>
            </a:xfrm>
            <a:prstGeom prst="rect">
              <a:avLst/>
            </a:prstGeom>
            <a:solidFill>
              <a:srgbClr val="BF504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
            <p:cNvSpPr txBox="1"/>
            <p:nvPr/>
          </p:nvSpPr>
          <p:spPr>
            <a:xfrm>
              <a:off x="1785" y="119260"/>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Aprendizaje autónomo. </a:t>
              </a:r>
              <a:endParaRPr sz="1200">
                <a:solidFill>
                  <a:schemeClr val="lt1"/>
                </a:solidFill>
                <a:latin typeface="Calibri"/>
                <a:ea typeface="Calibri"/>
                <a:cs typeface="Calibri"/>
                <a:sym typeface="Calibri"/>
              </a:endParaRPr>
            </a:p>
          </p:txBody>
        </p:sp>
        <p:sp>
          <p:nvSpPr>
            <p:cNvPr id="172" name="Google Shape;172;p14"/>
            <p:cNvSpPr/>
            <p:nvPr/>
          </p:nvSpPr>
          <p:spPr>
            <a:xfrm>
              <a:off x="1560314" y="119260"/>
              <a:ext cx="1416843" cy="850106"/>
            </a:xfrm>
            <a:prstGeom prst="rect">
              <a:avLst/>
            </a:prstGeom>
            <a:solidFill>
              <a:schemeClr val="accent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txBox="1"/>
            <p:nvPr/>
          </p:nvSpPr>
          <p:spPr>
            <a:xfrm>
              <a:off x="1560314" y="119260"/>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Capacidad para trabajar en forma autónoma.</a:t>
              </a:r>
              <a:endParaRPr sz="1200">
                <a:solidFill>
                  <a:schemeClr val="lt1"/>
                </a:solidFill>
                <a:latin typeface="Calibri"/>
                <a:ea typeface="Calibri"/>
                <a:cs typeface="Calibri"/>
                <a:sym typeface="Calibri"/>
              </a:endParaRPr>
            </a:p>
          </p:txBody>
        </p:sp>
        <p:sp>
          <p:nvSpPr>
            <p:cNvPr id="174" name="Google Shape;174;p14"/>
            <p:cNvSpPr/>
            <p:nvPr/>
          </p:nvSpPr>
          <p:spPr>
            <a:xfrm>
              <a:off x="3118842" y="119260"/>
              <a:ext cx="1416843" cy="850106"/>
            </a:xfrm>
            <a:prstGeom prst="rect">
              <a:avLst/>
            </a:prstGeom>
            <a:solidFill>
              <a:schemeClr val="accent4"/>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
            <p:cNvSpPr txBox="1"/>
            <p:nvPr/>
          </p:nvSpPr>
          <p:spPr>
            <a:xfrm>
              <a:off x="3118842" y="119260"/>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Adaptación a nuevas situaciones.</a:t>
              </a:r>
              <a:endParaRPr sz="1200">
                <a:solidFill>
                  <a:schemeClr val="lt1"/>
                </a:solidFill>
                <a:latin typeface="Calibri"/>
                <a:ea typeface="Calibri"/>
                <a:cs typeface="Calibri"/>
                <a:sym typeface="Calibri"/>
              </a:endParaRPr>
            </a:p>
          </p:txBody>
        </p:sp>
        <p:sp>
          <p:nvSpPr>
            <p:cNvPr id="176" name="Google Shape;176;p14"/>
            <p:cNvSpPr/>
            <p:nvPr/>
          </p:nvSpPr>
          <p:spPr>
            <a:xfrm>
              <a:off x="4677370" y="119260"/>
              <a:ext cx="1416843" cy="850106"/>
            </a:xfrm>
            <a:prstGeom prst="rect">
              <a:avLst/>
            </a:prstGeom>
            <a:solidFill>
              <a:srgbClr val="49ACC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4"/>
            <p:cNvSpPr txBox="1"/>
            <p:nvPr/>
          </p:nvSpPr>
          <p:spPr>
            <a:xfrm>
              <a:off x="4677370" y="119260"/>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Creatividad.</a:t>
              </a:r>
              <a:endParaRPr sz="1200">
                <a:solidFill>
                  <a:schemeClr val="lt1"/>
                </a:solidFill>
                <a:latin typeface="Calibri"/>
                <a:ea typeface="Calibri"/>
                <a:cs typeface="Calibri"/>
                <a:sym typeface="Calibri"/>
              </a:endParaRPr>
            </a:p>
          </p:txBody>
        </p:sp>
        <p:sp>
          <p:nvSpPr>
            <p:cNvPr id="178" name="Google Shape;178;p14"/>
            <p:cNvSpPr/>
            <p:nvPr/>
          </p:nvSpPr>
          <p:spPr>
            <a:xfrm>
              <a:off x="1785" y="1111051"/>
              <a:ext cx="1416843" cy="850106"/>
            </a:xfrm>
            <a:prstGeom prst="rect">
              <a:avLst/>
            </a:prstGeom>
            <a:solidFill>
              <a:srgbClr val="F7954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4"/>
            <p:cNvSpPr txBox="1"/>
            <p:nvPr/>
          </p:nvSpPr>
          <p:spPr>
            <a:xfrm>
              <a:off x="1785" y="1111051"/>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Liderazgo.</a:t>
              </a:r>
              <a:endParaRPr sz="1200">
                <a:solidFill>
                  <a:schemeClr val="lt1"/>
                </a:solidFill>
                <a:latin typeface="Calibri"/>
                <a:ea typeface="Calibri"/>
                <a:cs typeface="Calibri"/>
                <a:sym typeface="Calibri"/>
              </a:endParaRPr>
            </a:p>
          </p:txBody>
        </p:sp>
        <p:sp>
          <p:nvSpPr>
            <p:cNvPr id="180" name="Google Shape;180;p14"/>
            <p:cNvSpPr/>
            <p:nvPr/>
          </p:nvSpPr>
          <p:spPr>
            <a:xfrm>
              <a:off x="1560314" y="1111051"/>
              <a:ext cx="1416843" cy="850106"/>
            </a:xfrm>
            <a:prstGeom prst="rect">
              <a:avLst/>
            </a:prstGeom>
            <a:solidFill>
              <a:srgbClr val="BF504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txBox="1"/>
            <p:nvPr/>
          </p:nvSpPr>
          <p:spPr>
            <a:xfrm>
              <a:off x="1560314" y="1111051"/>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Conocimiento de culturas y costumbres de otros países.</a:t>
              </a:r>
              <a:endParaRPr sz="1200">
                <a:solidFill>
                  <a:schemeClr val="lt1"/>
                </a:solidFill>
                <a:latin typeface="Calibri"/>
                <a:ea typeface="Calibri"/>
                <a:cs typeface="Calibri"/>
                <a:sym typeface="Calibri"/>
              </a:endParaRPr>
            </a:p>
          </p:txBody>
        </p:sp>
        <p:sp>
          <p:nvSpPr>
            <p:cNvPr id="182" name="Google Shape;182;p14"/>
            <p:cNvSpPr/>
            <p:nvPr/>
          </p:nvSpPr>
          <p:spPr>
            <a:xfrm>
              <a:off x="3118842" y="1111051"/>
              <a:ext cx="1416843" cy="850106"/>
            </a:xfrm>
            <a:prstGeom prst="rect">
              <a:avLst/>
            </a:prstGeom>
            <a:solidFill>
              <a:schemeClr val="accent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txBox="1"/>
            <p:nvPr/>
          </p:nvSpPr>
          <p:spPr>
            <a:xfrm>
              <a:off x="3118842" y="1111051"/>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Iniciativa y espíritu emprendedor.</a:t>
              </a:r>
              <a:endParaRPr sz="1200">
                <a:solidFill>
                  <a:schemeClr val="lt1"/>
                </a:solidFill>
                <a:latin typeface="Calibri"/>
                <a:ea typeface="Calibri"/>
                <a:cs typeface="Calibri"/>
                <a:sym typeface="Calibri"/>
              </a:endParaRPr>
            </a:p>
          </p:txBody>
        </p:sp>
        <p:sp>
          <p:nvSpPr>
            <p:cNvPr id="184" name="Google Shape;184;p14"/>
            <p:cNvSpPr/>
            <p:nvPr/>
          </p:nvSpPr>
          <p:spPr>
            <a:xfrm>
              <a:off x="4677370" y="1111051"/>
              <a:ext cx="1416843" cy="850106"/>
            </a:xfrm>
            <a:prstGeom prst="rect">
              <a:avLst/>
            </a:prstGeom>
            <a:solidFill>
              <a:schemeClr val="accent4"/>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txBox="1"/>
            <p:nvPr/>
          </p:nvSpPr>
          <p:spPr>
            <a:xfrm>
              <a:off x="4677370" y="1111051"/>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Preocupación por la calidad.</a:t>
              </a:r>
              <a:endParaRPr sz="1200">
                <a:solidFill>
                  <a:schemeClr val="lt1"/>
                </a:solidFill>
                <a:latin typeface="Calibri"/>
                <a:ea typeface="Calibri"/>
                <a:cs typeface="Calibri"/>
                <a:sym typeface="Calibri"/>
              </a:endParaRPr>
            </a:p>
          </p:txBody>
        </p:sp>
        <p:sp>
          <p:nvSpPr>
            <p:cNvPr id="186" name="Google Shape;186;p14"/>
            <p:cNvSpPr/>
            <p:nvPr/>
          </p:nvSpPr>
          <p:spPr>
            <a:xfrm>
              <a:off x="1785" y="2102842"/>
              <a:ext cx="1416843" cy="850106"/>
            </a:xfrm>
            <a:prstGeom prst="rect">
              <a:avLst/>
            </a:prstGeom>
            <a:solidFill>
              <a:srgbClr val="49ACC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txBox="1"/>
            <p:nvPr/>
          </p:nvSpPr>
          <p:spPr>
            <a:xfrm>
              <a:off x="1785" y="2102842"/>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Capacidad para aplicar los conocimientos teóricos a la práctica.</a:t>
              </a:r>
              <a:endParaRPr sz="1200">
                <a:solidFill>
                  <a:schemeClr val="lt1"/>
                </a:solidFill>
                <a:latin typeface="Calibri"/>
                <a:ea typeface="Calibri"/>
                <a:cs typeface="Calibri"/>
                <a:sym typeface="Calibri"/>
              </a:endParaRPr>
            </a:p>
          </p:txBody>
        </p:sp>
        <p:sp>
          <p:nvSpPr>
            <p:cNvPr id="188" name="Google Shape;188;p14"/>
            <p:cNvSpPr/>
            <p:nvPr/>
          </p:nvSpPr>
          <p:spPr>
            <a:xfrm>
              <a:off x="1560314" y="2102842"/>
              <a:ext cx="1416843" cy="850106"/>
            </a:xfrm>
            <a:prstGeom prst="rect">
              <a:avLst/>
            </a:prstGeom>
            <a:solidFill>
              <a:srgbClr val="F7954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txBox="1"/>
            <p:nvPr/>
          </p:nvSpPr>
          <p:spPr>
            <a:xfrm>
              <a:off x="1560314" y="2102842"/>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Uso del Internet.</a:t>
              </a:r>
              <a:endParaRPr sz="1200">
                <a:solidFill>
                  <a:schemeClr val="lt1"/>
                </a:solidFill>
                <a:latin typeface="Calibri"/>
                <a:ea typeface="Calibri"/>
                <a:cs typeface="Calibri"/>
                <a:sym typeface="Calibri"/>
              </a:endParaRPr>
            </a:p>
          </p:txBody>
        </p:sp>
        <p:sp>
          <p:nvSpPr>
            <p:cNvPr id="190" name="Google Shape;190;p14"/>
            <p:cNvSpPr/>
            <p:nvPr/>
          </p:nvSpPr>
          <p:spPr>
            <a:xfrm>
              <a:off x="3118842" y="2102842"/>
              <a:ext cx="1416843" cy="850106"/>
            </a:xfrm>
            <a:prstGeom prst="rect">
              <a:avLst/>
            </a:prstGeom>
            <a:solidFill>
              <a:srgbClr val="BF504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txBox="1"/>
            <p:nvPr/>
          </p:nvSpPr>
          <p:spPr>
            <a:xfrm>
              <a:off x="3118842" y="2102842"/>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Capacidad para comunicarse con personas no expertas en la materia.</a:t>
              </a:r>
              <a:endParaRPr sz="1200">
                <a:solidFill>
                  <a:schemeClr val="lt1"/>
                </a:solidFill>
                <a:latin typeface="Calibri"/>
                <a:ea typeface="Calibri"/>
                <a:cs typeface="Calibri"/>
                <a:sym typeface="Calibri"/>
              </a:endParaRPr>
            </a:p>
          </p:txBody>
        </p:sp>
        <p:sp>
          <p:nvSpPr>
            <p:cNvPr id="192" name="Google Shape;192;p14"/>
            <p:cNvSpPr/>
            <p:nvPr/>
          </p:nvSpPr>
          <p:spPr>
            <a:xfrm>
              <a:off x="4677370" y="2102842"/>
              <a:ext cx="1416843" cy="850106"/>
            </a:xfrm>
            <a:prstGeom prst="rect">
              <a:avLst/>
            </a:prstGeom>
            <a:solidFill>
              <a:schemeClr val="accent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txBox="1"/>
            <p:nvPr/>
          </p:nvSpPr>
          <p:spPr>
            <a:xfrm>
              <a:off x="4677370" y="2102842"/>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Capacidad para entender el lenguaje y propuestas de otros especialistas.</a:t>
              </a:r>
              <a:endParaRPr sz="1200">
                <a:solidFill>
                  <a:schemeClr val="lt1"/>
                </a:solidFill>
                <a:latin typeface="Calibri"/>
                <a:ea typeface="Calibri"/>
                <a:cs typeface="Calibri"/>
                <a:sym typeface="Calibri"/>
              </a:endParaRPr>
            </a:p>
          </p:txBody>
        </p:sp>
        <p:sp>
          <p:nvSpPr>
            <p:cNvPr id="194" name="Google Shape;194;p14"/>
            <p:cNvSpPr/>
            <p:nvPr/>
          </p:nvSpPr>
          <p:spPr>
            <a:xfrm>
              <a:off x="781050" y="3094632"/>
              <a:ext cx="1416843" cy="850106"/>
            </a:xfrm>
            <a:prstGeom prst="rect">
              <a:avLst/>
            </a:prstGeom>
            <a:solidFill>
              <a:schemeClr val="accent4"/>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txBox="1"/>
            <p:nvPr/>
          </p:nvSpPr>
          <p:spPr>
            <a:xfrm>
              <a:off x="781050" y="3094632"/>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Motivación al logro.</a:t>
              </a:r>
              <a:endParaRPr sz="1200">
                <a:solidFill>
                  <a:schemeClr val="lt1"/>
                </a:solidFill>
                <a:latin typeface="Calibri"/>
                <a:ea typeface="Calibri"/>
                <a:cs typeface="Calibri"/>
                <a:sym typeface="Calibri"/>
              </a:endParaRPr>
            </a:p>
          </p:txBody>
        </p:sp>
        <p:sp>
          <p:nvSpPr>
            <p:cNvPr id="196" name="Google Shape;196;p14"/>
            <p:cNvSpPr/>
            <p:nvPr/>
          </p:nvSpPr>
          <p:spPr>
            <a:xfrm>
              <a:off x="2339578" y="3094632"/>
              <a:ext cx="1416843" cy="850106"/>
            </a:xfrm>
            <a:prstGeom prst="rect">
              <a:avLst/>
            </a:prstGeom>
            <a:solidFill>
              <a:srgbClr val="49ACC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txBox="1"/>
            <p:nvPr/>
          </p:nvSpPr>
          <p:spPr>
            <a:xfrm>
              <a:off x="2339578" y="3094632"/>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Capacidad de auto evaluación.</a:t>
              </a:r>
              <a:endParaRPr sz="1200">
                <a:solidFill>
                  <a:schemeClr val="lt1"/>
                </a:solidFill>
                <a:latin typeface="Calibri"/>
                <a:ea typeface="Calibri"/>
                <a:cs typeface="Calibri"/>
                <a:sym typeface="Calibri"/>
              </a:endParaRPr>
            </a:p>
          </p:txBody>
        </p:sp>
        <p:sp>
          <p:nvSpPr>
            <p:cNvPr id="198" name="Google Shape;198;p14"/>
            <p:cNvSpPr/>
            <p:nvPr/>
          </p:nvSpPr>
          <p:spPr>
            <a:xfrm>
              <a:off x="3898106" y="3094632"/>
              <a:ext cx="1416843" cy="850106"/>
            </a:xfrm>
            <a:prstGeom prst="rect">
              <a:avLst/>
            </a:prstGeom>
            <a:solidFill>
              <a:srgbClr val="F7954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txBox="1"/>
            <p:nvPr/>
          </p:nvSpPr>
          <p:spPr>
            <a:xfrm>
              <a:off x="3898106" y="3094632"/>
              <a:ext cx="1416843" cy="850106"/>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lt1"/>
                </a:buClr>
                <a:buSzPts val="1200"/>
                <a:buFont typeface="Calibri"/>
                <a:buNone/>
              </a:pPr>
              <a:r>
                <a:rPr lang="es-MX" sz="1200">
                  <a:solidFill>
                    <a:schemeClr val="lt1"/>
                  </a:solidFill>
                  <a:latin typeface="Calibri"/>
                  <a:ea typeface="Calibri"/>
                  <a:cs typeface="Calibri"/>
                  <a:sym typeface="Calibri"/>
                </a:rPr>
                <a:t>Capacidad de negociación.</a:t>
              </a:r>
              <a:endParaRPr sz="1200">
                <a:solidFill>
                  <a:schemeClr val="lt1"/>
                </a:solidFill>
                <a:latin typeface="Calibri"/>
                <a:ea typeface="Calibri"/>
                <a:cs typeface="Calibri"/>
                <a:sym typeface="Calibri"/>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5"/>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205" name="Google Shape;205;p15"/>
          <p:cNvSpPr txBox="1"/>
          <p:nvPr/>
        </p:nvSpPr>
        <p:spPr>
          <a:xfrm>
            <a:off x="512022" y="1372488"/>
            <a:ext cx="4584000" cy="3786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MX" sz="1600">
                <a:solidFill>
                  <a:schemeClr val="dk1"/>
                </a:solidFill>
                <a:latin typeface="Calibri"/>
                <a:ea typeface="Calibri"/>
                <a:cs typeface="Calibri"/>
                <a:sym typeface="Calibri"/>
              </a:rPr>
              <a:t>Las competencias específicas son las que se refieren a un oficio concreto. </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s-MX" sz="1600">
                <a:solidFill>
                  <a:schemeClr val="dk1"/>
                </a:solidFill>
                <a:latin typeface="Calibri"/>
                <a:ea typeface="Calibri"/>
                <a:cs typeface="Calibri"/>
                <a:sym typeface="Calibri"/>
              </a:rPr>
              <a:t>Cuando se habla de competencias específicas nos referimos a las funciones típicas o rol del profesional en la sociedad así como de las situaciones propias del campo profesional, identificar las competencias profesionales en términos de las acciones, contexto o condiciones de realización para llevarlas a cabo y los criterios de calidad de su ejecución.</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s-MX" sz="1600">
                <a:solidFill>
                  <a:schemeClr val="dk1"/>
                </a:solidFill>
                <a:latin typeface="Calibri"/>
                <a:ea typeface="Calibri"/>
                <a:cs typeface="Calibri"/>
                <a:sym typeface="Calibri"/>
              </a:rPr>
              <a:t>Por ejemplo, el trabajo de vendedor necesita la competencia específica de trato con el cliente y  generar confianza.</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206" name="Google Shape;206;p15"/>
          <p:cNvSpPr txBox="1"/>
          <p:nvPr/>
        </p:nvSpPr>
        <p:spPr>
          <a:xfrm>
            <a:off x="512022" y="766736"/>
            <a:ext cx="5791200" cy="359228"/>
          </a:xfrm>
          <a:prstGeom prst="rect">
            <a:avLst/>
          </a:prstGeom>
          <a:noFill/>
          <a:ln>
            <a:noFill/>
          </a:ln>
        </p:spPr>
        <p:txBody>
          <a:bodyPr anchorCtr="0" anchor="t" bIns="91425" lIns="91425" spcFirstLastPara="1" rIns="91425" wrap="square" tIns="91425">
            <a:noAutofit/>
          </a:bodyPr>
          <a:lstStyle/>
          <a:p>
            <a:pPr indent="-174625" lvl="0" marL="174625" marR="0" rtl="0" algn="l">
              <a:spcBef>
                <a:spcPts val="0"/>
              </a:spcBef>
              <a:spcAft>
                <a:spcPts val="0"/>
              </a:spcAft>
              <a:buNone/>
            </a:pPr>
            <a:r>
              <a:rPr b="1" lang="es-MX" sz="1600">
                <a:solidFill>
                  <a:schemeClr val="dk1"/>
                </a:solidFill>
                <a:latin typeface="Calibri"/>
                <a:ea typeface="Calibri"/>
                <a:cs typeface="Calibri"/>
                <a:sym typeface="Calibri"/>
              </a:rPr>
              <a:t>Competencias Específicas o Competencias Concretas </a:t>
            </a:r>
            <a:endParaRPr/>
          </a:p>
        </p:txBody>
      </p:sp>
      <p:pic>
        <p:nvPicPr>
          <p:cNvPr id="207" name="Google Shape;207;p15"/>
          <p:cNvPicPr preferRelativeResize="0"/>
          <p:nvPr/>
        </p:nvPicPr>
        <p:blipFill rotWithShape="1">
          <a:blip r:embed="rId3">
            <a:alphaModFix/>
          </a:blip>
          <a:srcRect b="0" l="0" r="0" t="0"/>
          <a:stretch/>
        </p:blipFill>
        <p:spPr>
          <a:xfrm>
            <a:off x="5852851" y="1125964"/>
            <a:ext cx="3291149" cy="395086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6"/>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213" name="Google Shape;213;p16"/>
          <p:cNvSpPr txBox="1"/>
          <p:nvPr/>
        </p:nvSpPr>
        <p:spPr>
          <a:xfrm>
            <a:off x="512022" y="1389915"/>
            <a:ext cx="8030700" cy="2308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MX" sz="1600" u="none" strike="noStrike">
                <a:solidFill>
                  <a:schemeClr val="dk1"/>
                </a:solidFill>
                <a:latin typeface="Calibri"/>
                <a:ea typeface="Calibri"/>
                <a:cs typeface="Calibri"/>
                <a:sym typeface="Calibri"/>
              </a:rPr>
              <a:t>Las competencias específicas giran en torno al conocimiento de la teoría y dominio de la práctica. </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b="0" i="0" lang="es-MX" sz="1600" u="none" strike="noStrike">
                <a:solidFill>
                  <a:schemeClr val="dk1"/>
                </a:solidFill>
                <a:latin typeface="Calibri"/>
                <a:ea typeface="Calibri"/>
                <a:cs typeface="Calibri"/>
                <a:sym typeface="Calibri"/>
              </a:rPr>
              <a:t>Las competencias </a:t>
            </a:r>
            <a:r>
              <a:rPr lang="es-MX" sz="1600">
                <a:solidFill>
                  <a:schemeClr val="dk1"/>
                </a:solidFill>
                <a:latin typeface="Calibri"/>
                <a:ea typeface="Calibri"/>
                <a:cs typeface="Calibri"/>
                <a:sym typeface="Calibri"/>
              </a:rPr>
              <a:t>específicas</a:t>
            </a:r>
            <a:r>
              <a:rPr b="0" i="0" lang="es-MX" sz="1600" u="none" strike="noStrike">
                <a:solidFill>
                  <a:schemeClr val="dk1"/>
                </a:solidFill>
                <a:latin typeface="Calibri"/>
                <a:ea typeface="Calibri"/>
                <a:cs typeface="Calibri"/>
                <a:sym typeface="Calibri"/>
              </a:rPr>
              <a:t> han sido divididas en dos grandes grupos: </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b="1" i="0" lang="es-MX" sz="1600" u="none" strike="noStrike">
                <a:solidFill>
                  <a:schemeClr val="dk1"/>
                </a:solidFill>
                <a:latin typeface="Calibri"/>
                <a:ea typeface="Calibri"/>
                <a:cs typeface="Calibri"/>
                <a:sym typeface="Calibri"/>
              </a:rPr>
              <a:t>1. La formación disciplinar llamadas competencias disciplinares académicas.</a:t>
            </a:r>
            <a:endParaRPr/>
          </a:p>
          <a:p>
            <a:pPr indent="0" lvl="0" marL="0" marR="0" rtl="0" algn="l">
              <a:spcBef>
                <a:spcPts val="0"/>
              </a:spcBef>
              <a:spcAft>
                <a:spcPts val="0"/>
              </a:spcAft>
              <a:buNone/>
            </a:pPr>
            <a:r>
              <a:rPr lang="es-MX" sz="1600">
                <a:solidFill>
                  <a:schemeClr val="dk1"/>
                </a:solidFill>
                <a:latin typeface="Calibri"/>
                <a:ea typeface="Calibri"/>
                <a:cs typeface="Calibri"/>
                <a:sym typeface="Calibri"/>
              </a:rPr>
              <a:t>R</a:t>
            </a:r>
            <a:r>
              <a:rPr b="0" i="0" lang="es-MX" sz="1600" u="none" strike="noStrike">
                <a:solidFill>
                  <a:schemeClr val="dk1"/>
                </a:solidFill>
                <a:latin typeface="Calibri"/>
                <a:ea typeface="Calibri"/>
                <a:cs typeface="Calibri"/>
                <a:sym typeface="Calibri"/>
              </a:rPr>
              <a:t>elacionadas con el “saber”, es decir, con los conocimientos teóricos que deben adquirir los profesionales. </a:t>
            </a:r>
            <a:endParaRPr b="0" i="0" sz="1600" u="none" strike="noStrike">
              <a:solidFill>
                <a:schemeClr val="dk1"/>
              </a:solidFill>
              <a:latin typeface="Calibri"/>
              <a:ea typeface="Calibri"/>
              <a:cs typeface="Calibri"/>
              <a:sym typeface="Calibri"/>
            </a:endParaRPr>
          </a:p>
          <a:p>
            <a:pPr indent="0" lvl="0" marL="0" marR="0" rtl="0" algn="l">
              <a:spcBef>
                <a:spcPts val="0"/>
              </a:spcBef>
              <a:spcAft>
                <a:spcPts val="0"/>
              </a:spcAft>
              <a:buNone/>
            </a:pPr>
            <a:r>
              <a:t/>
            </a:r>
            <a:endParaRPr b="0" i="0" sz="1600" u="none" strike="noStrike">
              <a:solidFill>
                <a:schemeClr val="dk1"/>
              </a:solidFill>
              <a:latin typeface="Calibri"/>
              <a:ea typeface="Calibri"/>
              <a:cs typeface="Calibri"/>
              <a:sym typeface="Calibri"/>
            </a:endParaRPr>
          </a:p>
        </p:txBody>
      </p:sp>
      <p:sp>
        <p:nvSpPr>
          <p:cNvPr id="214" name="Google Shape;214;p16"/>
          <p:cNvSpPr txBox="1"/>
          <p:nvPr/>
        </p:nvSpPr>
        <p:spPr>
          <a:xfrm>
            <a:off x="512022" y="766736"/>
            <a:ext cx="5791200" cy="359228"/>
          </a:xfrm>
          <a:prstGeom prst="rect">
            <a:avLst/>
          </a:prstGeom>
          <a:noFill/>
          <a:ln>
            <a:noFill/>
          </a:ln>
        </p:spPr>
        <p:txBody>
          <a:bodyPr anchorCtr="0" anchor="t" bIns="91425" lIns="91425" spcFirstLastPara="1" rIns="91425" wrap="square" tIns="91425">
            <a:noAutofit/>
          </a:bodyPr>
          <a:lstStyle/>
          <a:p>
            <a:pPr indent="-174625" lvl="0" marL="174625" marR="0" rtl="0" algn="l">
              <a:spcBef>
                <a:spcPts val="0"/>
              </a:spcBef>
              <a:spcAft>
                <a:spcPts val="0"/>
              </a:spcAft>
              <a:buNone/>
            </a:pPr>
            <a:r>
              <a:rPr b="1" lang="es-MX" sz="1600">
                <a:solidFill>
                  <a:schemeClr val="dk1"/>
                </a:solidFill>
                <a:latin typeface="Calibri"/>
                <a:ea typeface="Calibri"/>
                <a:cs typeface="Calibri"/>
                <a:sym typeface="Calibri"/>
              </a:rPr>
              <a:t>Competencias Específicas o Competencias Concretas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7"/>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220" name="Google Shape;220;p17"/>
          <p:cNvSpPr txBox="1"/>
          <p:nvPr/>
        </p:nvSpPr>
        <p:spPr>
          <a:xfrm>
            <a:off x="512022" y="1389915"/>
            <a:ext cx="8030700" cy="354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MX" sz="1600" u="none" strike="noStrike">
                <a:solidFill>
                  <a:schemeClr val="dk1"/>
                </a:solidFill>
                <a:latin typeface="Calibri"/>
                <a:ea typeface="Calibri"/>
                <a:cs typeface="Calibri"/>
                <a:sym typeface="Calibri"/>
              </a:rPr>
              <a:t>Las competencias específicas giran en torno al conocimiento de la teoría y dominio de la práctica. </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b="0" i="0" lang="es-MX" sz="1600" u="none" strike="noStrike">
                <a:solidFill>
                  <a:schemeClr val="dk1"/>
                </a:solidFill>
                <a:latin typeface="Calibri"/>
                <a:ea typeface="Calibri"/>
                <a:cs typeface="Calibri"/>
                <a:sym typeface="Calibri"/>
              </a:rPr>
              <a:t>Las competencias </a:t>
            </a:r>
            <a:r>
              <a:rPr lang="es-MX" sz="1600">
                <a:solidFill>
                  <a:schemeClr val="dk1"/>
                </a:solidFill>
                <a:latin typeface="Calibri"/>
                <a:ea typeface="Calibri"/>
                <a:cs typeface="Calibri"/>
                <a:sym typeface="Calibri"/>
              </a:rPr>
              <a:t>específicas</a:t>
            </a:r>
            <a:r>
              <a:rPr b="0" i="0" lang="es-MX" sz="1600" u="none" strike="noStrike">
                <a:solidFill>
                  <a:schemeClr val="dk1"/>
                </a:solidFill>
                <a:latin typeface="Calibri"/>
                <a:ea typeface="Calibri"/>
                <a:cs typeface="Calibri"/>
                <a:sym typeface="Calibri"/>
              </a:rPr>
              <a:t> han sido divididas en dos grandes grupos: </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b="1" lang="es-MX" sz="1600">
                <a:solidFill>
                  <a:schemeClr val="dk1"/>
                </a:solidFill>
                <a:latin typeface="Calibri"/>
                <a:ea typeface="Calibri"/>
                <a:cs typeface="Calibri"/>
                <a:sym typeface="Calibri"/>
              </a:rPr>
              <a:t>2. La formación profesional, llamadas competencias profesionales.</a:t>
            </a:r>
            <a:endParaRPr/>
          </a:p>
          <a:p>
            <a:pPr indent="0" lvl="0" marL="0" marR="0" rtl="0" algn="l">
              <a:spcBef>
                <a:spcPts val="0"/>
              </a:spcBef>
              <a:spcAft>
                <a:spcPts val="0"/>
              </a:spcAft>
              <a:buNone/>
            </a:pPr>
            <a:r>
              <a:rPr lang="es-MX" sz="1600">
                <a:solidFill>
                  <a:schemeClr val="dk1"/>
                </a:solidFill>
                <a:latin typeface="Calibri"/>
                <a:ea typeface="Calibri"/>
                <a:cs typeface="Calibri"/>
                <a:sym typeface="Calibri"/>
              </a:rPr>
              <a:t>Relacionadas con el “hacer”, con las habilidades, destrezas y conocimientos prácticos. </a:t>
            </a:r>
            <a:endParaRPr/>
          </a:p>
          <a:p>
            <a:pPr indent="0" lvl="0" marL="0" marR="0" rtl="0" algn="l">
              <a:spcBef>
                <a:spcPts val="0"/>
              </a:spcBef>
              <a:spcAft>
                <a:spcPts val="0"/>
              </a:spcAft>
              <a:buNone/>
            </a:pPr>
            <a:r>
              <a:rPr lang="es-MX" sz="1600">
                <a:solidFill>
                  <a:schemeClr val="dk1"/>
                </a:solidFill>
                <a:latin typeface="Calibri"/>
                <a:ea typeface="Calibri"/>
                <a:cs typeface="Calibri"/>
                <a:sym typeface="Calibri"/>
              </a:rPr>
              <a:t>El saber práctico consiste en conocimientos disciplinares aplicados al desarrollo, y el saber metodológico, se entiende como la capacidad o aptitud para llevar a cabo procedimientos y operaciones prácticas.</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s-MX" sz="1600">
                <a:solidFill>
                  <a:schemeClr val="dk1"/>
                </a:solidFill>
                <a:latin typeface="Calibri"/>
                <a:ea typeface="Calibri"/>
                <a:cs typeface="Calibri"/>
                <a:sym typeface="Calibri"/>
              </a:rPr>
              <a:t>En las competencias profesionales se incluye no solo el “hacer” sino también el “querer hacer”, es decir, la predisposición y motivación.</a:t>
            </a:r>
            <a:endParaRPr/>
          </a:p>
          <a:p>
            <a:pPr indent="0" lvl="0" marL="0" marR="0" rtl="0" algn="l">
              <a:spcBef>
                <a:spcPts val="0"/>
              </a:spcBef>
              <a:spcAft>
                <a:spcPts val="0"/>
              </a:spcAft>
              <a:buNone/>
            </a:pPr>
            <a:r>
              <a:t/>
            </a:r>
            <a:endParaRPr i="0" sz="1600" u="none" strike="noStrike">
              <a:solidFill>
                <a:schemeClr val="dk1"/>
              </a:solidFill>
              <a:latin typeface="Calibri"/>
              <a:ea typeface="Calibri"/>
              <a:cs typeface="Calibri"/>
              <a:sym typeface="Calibri"/>
            </a:endParaRPr>
          </a:p>
        </p:txBody>
      </p:sp>
      <p:sp>
        <p:nvSpPr>
          <p:cNvPr id="221" name="Google Shape;221;p17"/>
          <p:cNvSpPr txBox="1"/>
          <p:nvPr/>
        </p:nvSpPr>
        <p:spPr>
          <a:xfrm>
            <a:off x="512022" y="766736"/>
            <a:ext cx="5791200" cy="359228"/>
          </a:xfrm>
          <a:prstGeom prst="rect">
            <a:avLst/>
          </a:prstGeom>
          <a:noFill/>
          <a:ln>
            <a:noFill/>
          </a:ln>
        </p:spPr>
        <p:txBody>
          <a:bodyPr anchorCtr="0" anchor="t" bIns="91425" lIns="91425" spcFirstLastPara="1" rIns="91425" wrap="square" tIns="91425">
            <a:noAutofit/>
          </a:bodyPr>
          <a:lstStyle/>
          <a:p>
            <a:pPr indent="-174625" lvl="0" marL="174625" marR="0" rtl="0" algn="l">
              <a:spcBef>
                <a:spcPts val="0"/>
              </a:spcBef>
              <a:spcAft>
                <a:spcPts val="0"/>
              </a:spcAft>
              <a:buNone/>
            </a:pPr>
            <a:r>
              <a:rPr b="1" lang="es-MX" sz="1600">
                <a:solidFill>
                  <a:schemeClr val="dk1"/>
                </a:solidFill>
                <a:latin typeface="Calibri"/>
                <a:ea typeface="Calibri"/>
                <a:cs typeface="Calibri"/>
                <a:sym typeface="Calibri"/>
              </a:rPr>
              <a:t>Competencias Específicas o Competencias Concretas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18"/>
          <p:cNvPicPr preferRelativeResize="0"/>
          <p:nvPr/>
        </p:nvPicPr>
        <p:blipFill rotWithShape="1">
          <a:blip r:embed="rId3">
            <a:alphaModFix/>
          </a:blip>
          <a:srcRect b="0" l="0" r="0" t="0"/>
          <a:stretch/>
        </p:blipFill>
        <p:spPr>
          <a:xfrm>
            <a:off x="0" y="589707"/>
            <a:ext cx="9144000" cy="4534743"/>
          </a:xfrm>
          <a:prstGeom prst="rect">
            <a:avLst/>
          </a:prstGeom>
          <a:noFill/>
          <a:ln>
            <a:noFill/>
          </a:ln>
        </p:spPr>
      </p:pic>
      <p:sp>
        <p:nvSpPr>
          <p:cNvPr id="227" name="Google Shape;227;p18"/>
          <p:cNvSpPr txBox="1"/>
          <p:nvPr/>
        </p:nvSpPr>
        <p:spPr>
          <a:xfrm>
            <a:off x="3743326" y="1702916"/>
            <a:ext cx="4895850"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MX" sz="1600">
                <a:solidFill>
                  <a:srgbClr val="404040"/>
                </a:solidFill>
                <a:latin typeface="Calibri"/>
                <a:ea typeface="Calibri"/>
                <a:cs typeface="Calibri"/>
                <a:sym typeface="Calibri"/>
              </a:rPr>
              <a:t>Ejemplos de competencias específicas:</a:t>
            </a:r>
            <a:endParaRPr/>
          </a:p>
          <a:p>
            <a:pPr indent="0" lvl="0" marL="0" marR="0" rtl="0" algn="l">
              <a:spcBef>
                <a:spcPts val="0"/>
              </a:spcBef>
              <a:spcAft>
                <a:spcPts val="0"/>
              </a:spcAft>
              <a:buNone/>
            </a:pPr>
            <a:r>
              <a:t/>
            </a:r>
            <a:endParaRPr sz="1600">
              <a:solidFill>
                <a:srgbClr val="404040"/>
              </a:solidFill>
              <a:latin typeface="Calibri"/>
              <a:ea typeface="Calibri"/>
              <a:cs typeface="Calibri"/>
              <a:sym typeface="Calibri"/>
            </a:endParaRPr>
          </a:p>
          <a:p>
            <a:pPr indent="0" lvl="0" marL="0" marR="0" rtl="0" algn="l">
              <a:spcBef>
                <a:spcPts val="0"/>
              </a:spcBef>
              <a:spcAft>
                <a:spcPts val="0"/>
              </a:spcAft>
              <a:buNone/>
            </a:pPr>
            <a:r>
              <a:rPr lang="es-MX" sz="1600">
                <a:solidFill>
                  <a:srgbClr val="404040"/>
                </a:solidFill>
                <a:latin typeface="Calibri"/>
                <a:ea typeface="Calibri"/>
                <a:cs typeface="Calibri"/>
                <a:sym typeface="Calibri"/>
              </a:rPr>
              <a:t>¿El profesional posee…</a:t>
            </a:r>
            <a:endParaRPr/>
          </a:p>
          <a:p>
            <a:pPr indent="-285750" lvl="0" marL="285750" marR="0" rtl="0" algn="l">
              <a:spcBef>
                <a:spcPts val="0"/>
              </a:spcBef>
              <a:spcAft>
                <a:spcPts val="0"/>
              </a:spcAft>
              <a:buClr>
                <a:srgbClr val="68529F"/>
              </a:buClr>
              <a:buSzPts val="1600"/>
              <a:buFont typeface="Noto Sans Symbols"/>
              <a:buChar char="❖"/>
            </a:pPr>
            <a:r>
              <a:rPr b="0" i="1" lang="es-MX" sz="1600">
                <a:solidFill>
                  <a:srgbClr val="68529F"/>
                </a:solidFill>
                <a:latin typeface="Calibri"/>
                <a:ea typeface="Calibri"/>
                <a:cs typeface="Calibri"/>
                <a:sym typeface="Calibri"/>
              </a:rPr>
              <a:t>Don de mando? </a:t>
            </a:r>
            <a:r>
              <a:rPr b="0" i="0" lang="es-MX" sz="1600">
                <a:solidFill>
                  <a:srgbClr val="404040"/>
                </a:solidFill>
                <a:latin typeface="Calibri"/>
                <a:ea typeface="Calibri"/>
                <a:cs typeface="Calibri"/>
                <a:sym typeface="Calibri"/>
              </a:rPr>
              <a:t>Será candidato a: supervisor</a:t>
            </a:r>
            <a:endParaRPr/>
          </a:p>
          <a:p>
            <a:pPr indent="-285750" lvl="0" marL="285750" marR="0" rtl="0" algn="l">
              <a:spcBef>
                <a:spcPts val="0"/>
              </a:spcBef>
              <a:spcAft>
                <a:spcPts val="0"/>
              </a:spcAft>
              <a:buClr>
                <a:srgbClr val="68529F"/>
              </a:buClr>
              <a:buSzPts val="1600"/>
              <a:buFont typeface="Noto Sans Symbols"/>
              <a:buChar char="❖"/>
            </a:pPr>
            <a:r>
              <a:rPr b="0" i="1" lang="es-MX" sz="1600">
                <a:solidFill>
                  <a:srgbClr val="68529F"/>
                </a:solidFill>
                <a:latin typeface="Calibri"/>
                <a:ea typeface="Calibri"/>
                <a:cs typeface="Calibri"/>
                <a:sym typeface="Calibri"/>
              </a:rPr>
              <a:t>Saber tomar decisiones? </a:t>
            </a:r>
            <a:r>
              <a:rPr b="0" i="0" lang="es-MX" sz="1600">
                <a:solidFill>
                  <a:srgbClr val="404040"/>
                </a:solidFill>
                <a:latin typeface="Calibri"/>
                <a:ea typeface="Calibri"/>
                <a:cs typeface="Calibri"/>
                <a:sym typeface="Calibri"/>
              </a:rPr>
              <a:t>Será candidato a: supervisor</a:t>
            </a:r>
            <a:endParaRPr/>
          </a:p>
          <a:p>
            <a:pPr indent="-285750" lvl="0" marL="285750" marR="0" rtl="0" algn="l">
              <a:spcBef>
                <a:spcPts val="0"/>
              </a:spcBef>
              <a:spcAft>
                <a:spcPts val="0"/>
              </a:spcAft>
              <a:buClr>
                <a:srgbClr val="68529F"/>
              </a:buClr>
              <a:buSzPts val="1600"/>
              <a:buFont typeface="Noto Sans Symbols"/>
              <a:buChar char="❖"/>
            </a:pPr>
            <a:r>
              <a:rPr b="0" i="1" lang="es-MX" sz="1600">
                <a:solidFill>
                  <a:srgbClr val="68529F"/>
                </a:solidFill>
                <a:latin typeface="Calibri"/>
                <a:ea typeface="Calibri"/>
                <a:cs typeface="Calibri"/>
                <a:sym typeface="Calibri"/>
              </a:rPr>
              <a:t>Saber gestionar a un equipo? </a:t>
            </a:r>
            <a:r>
              <a:rPr b="0" i="0" lang="es-MX" sz="1600">
                <a:solidFill>
                  <a:srgbClr val="404040"/>
                </a:solidFill>
                <a:latin typeface="Calibri"/>
                <a:ea typeface="Calibri"/>
                <a:cs typeface="Calibri"/>
                <a:sym typeface="Calibri"/>
              </a:rPr>
              <a:t>Será candidato a: responsable de grupo</a:t>
            </a:r>
            <a:endParaRPr/>
          </a:p>
          <a:p>
            <a:pPr indent="-285750" lvl="0" marL="285750" marR="0" rtl="0" algn="l">
              <a:spcBef>
                <a:spcPts val="0"/>
              </a:spcBef>
              <a:spcAft>
                <a:spcPts val="0"/>
              </a:spcAft>
              <a:buClr>
                <a:srgbClr val="68529F"/>
              </a:buClr>
              <a:buSzPts val="1600"/>
              <a:buFont typeface="Noto Sans Symbols"/>
              <a:buChar char="❖"/>
            </a:pPr>
            <a:r>
              <a:rPr b="0" i="1" lang="es-MX" sz="1600">
                <a:solidFill>
                  <a:srgbClr val="68529F"/>
                </a:solidFill>
                <a:latin typeface="Calibri"/>
                <a:ea typeface="Calibri"/>
                <a:cs typeface="Calibri"/>
                <a:sym typeface="Calibri"/>
              </a:rPr>
              <a:t>Atención al detalle? </a:t>
            </a:r>
            <a:r>
              <a:rPr b="0" i="0" lang="es-MX" sz="1600">
                <a:solidFill>
                  <a:srgbClr val="404040"/>
                </a:solidFill>
                <a:latin typeface="Calibri"/>
                <a:ea typeface="Calibri"/>
                <a:cs typeface="Calibri"/>
                <a:sym typeface="Calibri"/>
              </a:rPr>
              <a:t>Será candidato a: contabilidad</a:t>
            </a:r>
            <a:endParaRPr/>
          </a:p>
          <a:p>
            <a:pPr indent="-285750" lvl="0" marL="285750" marR="0" rtl="0" algn="l">
              <a:spcBef>
                <a:spcPts val="0"/>
              </a:spcBef>
              <a:spcAft>
                <a:spcPts val="0"/>
              </a:spcAft>
              <a:buClr>
                <a:srgbClr val="68529F"/>
              </a:buClr>
              <a:buSzPts val="1600"/>
              <a:buFont typeface="Noto Sans Symbols"/>
              <a:buChar char="❖"/>
            </a:pPr>
            <a:r>
              <a:rPr b="0" i="1" lang="es-MX" sz="1600">
                <a:solidFill>
                  <a:srgbClr val="68529F"/>
                </a:solidFill>
                <a:latin typeface="Calibri"/>
                <a:ea typeface="Calibri"/>
                <a:cs typeface="Calibri"/>
                <a:sym typeface="Calibri"/>
              </a:rPr>
              <a:t>Empatía?</a:t>
            </a:r>
            <a:r>
              <a:rPr b="0" i="0" lang="es-MX" sz="1600">
                <a:solidFill>
                  <a:srgbClr val="404040"/>
                </a:solidFill>
                <a:latin typeface="Calibri"/>
                <a:ea typeface="Calibri"/>
                <a:cs typeface="Calibri"/>
                <a:sym typeface="Calibri"/>
              </a:rPr>
              <a:t> Será candidato a: atención al cliente</a:t>
            </a:r>
            <a:endParaRPr/>
          </a:p>
        </p:txBody>
      </p:sp>
      <p:sp>
        <p:nvSpPr>
          <p:cNvPr id="228" name="Google Shape;228;p18"/>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229" name="Google Shape;229;p18"/>
          <p:cNvSpPr txBox="1"/>
          <p:nvPr/>
        </p:nvSpPr>
        <p:spPr>
          <a:xfrm>
            <a:off x="512022" y="766736"/>
            <a:ext cx="5791200" cy="359228"/>
          </a:xfrm>
          <a:prstGeom prst="rect">
            <a:avLst/>
          </a:prstGeom>
          <a:noFill/>
          <a:ln>
            <a:noFill/>
          </a:ln>
        </p:spPr>
        <p:txBody>
          <a:bodyPr anchorCtr="0" anchor="t" bIns="91425" lIns="91425" spcFirstLastPara="1" rIns="91425" wrap="square" tIns="91425">
            <a:noAutofit/>
          </a:bodyPr>
          <a:lstStyle/>
          <a:p>
            <a:pPr indent="-174625" lvl="0" marL="174625" marR="0" rtl="0" algn="l">
              <a:spcBef>
                <a:spcPts val="0"/>
              </a:spcBef>
              <a:spcAft>
                <a:spcPts val="0"/>
              </a:spcAft>
              <a:buNone/>
            </a:pPr>
            <a:r>
              <a:rPr b="1" lang="es-MX" sz="1600">
                <a:solidFill>
                  <a:schemeClr val="dk1"/>
                </a:solidFill>
                <a:latin typeface="Calibri"/>
                <a:ea typeface="Calibri"/>
                <a:cs typeface="Calibri"/>
                <a:sym typeface="Calibri"/>
              </a:rPr>
              <a:t>Competencias Específicas o Competencias Concretas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9"/>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grpSp>
        <p:nvGrpSpPr>
          <p:cNvPr id="236" name="Google Shape;236;p19"/>
          <p:cNvGrpSpPr/>
          <p:nvPr/>
        </p:nvGrpSpPr>
        <p:grpSpPr>
          <a:xfrm>
            <a:off x="3443028" y="882669"/>
            <a:ext cx="2312707" cy="2312707"/>
            <a:chOff x="3796994" y="0"/>
            <a:chExt cx="2312707" cy="2312707"/>
          </a:xfrm>
        </p:grpSpPr>
        <p:sp>
          <p:nvSpPr>
            <p:cNvPr id="237" name="Google Shape;237;p19"/>
            <p:cNvSpPr/>
            <p:nvPr/>
          </p:nvSpPr>
          <p:spPr>
            <a:xfrm>
              <a:off x="3796994" y="0"/>
              <a:ext cx="2312707" cy="2312707"/>
            </a:xfrm>
            <a:prstGeom prst="triangle">
              <a:avLst>
                <a:gd fmla="val 50000" name="adj"/>
              </a:avLst>
            </a:prstGeom>
            <a:solidFill>
              <a:srgbClr val="68529F"/>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9"/>
            <p:cNvSpPr/>
            <p:nvPr/>
          </p:nvSpPr>
          <p:spPr>
            <a:xfrm>
              <a:off x="4174328" y="216830"/>
              <a:ext cx="1503259" cy="822095"/>
            </a:xfrm>
            <a:prstGeom prst="roundRect">
              <a:avLst>
                <a:gd fmla="val 16667" name="adj"/>
              </a:avLst>
            </a:prstGeom>
            <a:solidFill>
              <a:srgbClr val="E5DFEC">
                <a:alpha val="8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9"/>
            <p:cNvSpPr txBox="1"/>
            <p:nvPr/>
          </p:nvSpPr>
          <p:spPr>
            <a:xfrm>
              <a:off x="4214459" y="256961"/>
              <a:ext cx="1422997" cy="741833"/>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None/>
              </a:pPr>
              <a:r>
                <a:rPr lang="es-MX" sz="1200">
                  <a:solidFill>
                    <a:schemeClr val="dk1"/>
                  </a:solidFill>
                  <a:latin typeface="Calibri"/>
                  <a:ea typeface="Calibri"/>
                  <a:cs typeface="Calibri"/>
                  <a:sym typeface="Calibri"/>
                </a:rPr>
                <a:t>Parte Visible (habilidades – conocimiento)</a:t>
              </a:r>
              <a:endParaRPr/>
            </a:p>
          </p:txBody>
        </p:sp>
        <p:sp>
          <p:nvSpPr>
            <p:cNvPr id="240" name="Google Shape;240;p19"/>
            <p:cNvSpPr/>
            <p:nvPr/>
          </p:nvSpPr>
          <p:spPr>
            <a:xfrm>
              <a:off x="3973095" y="1219682"/>
              <a:ext cx="1905727" cy="822095"/>
            </a:xfrm>
            <a:prstGeom prst="roundRect">
              <a:avLst>
                <a:gd fmla="val 16667" name="adj"/>
              </a:avLst>
            </a:prstGeom>
            <a:solidFill>
              <a:srgbClr val="E5DFEC">
                <a:alpha val="8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9"/>
            <p:cNvSpPr txBox="1"/>
            <p:nvPr/>
          </p:nvSpPr>
          <p:spPr>
            <a:xfrm>
              <a:off x="4013226" y="1259813"/>
              <a:ext cx="1825465" cy="741833"/>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None/>
              </a:pPr>
              <a:r>
                <a:rPr lang="es-MX" sz="1200">
                  <a:solidFill>
                    <a:schemeClr val="dk1"/>
                  </a:solidFill>
                  <a:latin typeface="Calibri"/>
                  <a:ea typeface="Calibri"/>
                  <a:cs typeface="Calibri"/>
                  <a:sym typeface="Calibri"/>
                </a:rPr>
                <a:t>Parte no visible (rasgos de personalidad, motivaciones, etc.)</a:t>
              </a:r>
              <a:endParaRPr sz="1200">
                <a:solidFill>
                  <a:schemeClr val="dk1"/>
                </a:solidFill>
                <a:latin typeface="Calibri"/>
                <a:ea typeface="Calibri"/>
                <a:cs typeface="Calibri"/>
                <a:sym typeface="Calibri"/>
              </a:endParaRPr>
            </a:p>
          </p:txBody>
        </p:sp>
      </p:grpSp>
      <p:pic>
        <p:nvPicPr>
          <p:cNvPr id="242" name="Google Shape;242;p19"/>
          <p:cNvPicPr preferRelativeResize="0"/>
          <p:nvPr/>
        </p:nvPicPr>
        <p:blipFill rotWithShape="1">
          <a:blip r:embed="rId3">
            <a:alphaModFix/>
          </a:blip>
          <a:srcRect b="0" l="0" r="0" t="0"/>
          <a:stretch/>
        </p:blipFill>
        <p:spPr>
          <a:xfrm>
            <a:off x="1845173" y="3321812"/>
            <a:ext cx="5453654" cy="1875662"/>
          </a:xfrm>
          <a:prstGeom prst="rect">
            <a:avLst/>
          </a:prstGeom>
          <a:noFill/>
          <a:ln>
            <a:noFill/>
          </a:ln>
        </p:spPr>
      </p:pic>
      <p:sp>
        <p:nvSpPr>
          <p:cNvPr id="243" name="Google Shape;243;p19"/>
          <p:cNvSpPr txBox="1"/>
          <p:nvPr/>
        </p:nvSpPr>
        <p:spPr>
          <a:xfrm>
            <a:off x="1039506" y="1132932"/>
            <a:ext cx="1397031" cy="7848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1500">
                <a:solidFill>
                  <a:schemeClr val="dk1"/>
                </a:solidFill>
                <a:latin typeface="Calibri"/>
                <a:ea typeface="Calibri"/>
                <a:cs typeface="Calibri"/>
                <a:sym typeface="Calibri"/>
              </a:rPr>
              <a:t>C</a:t>
            </a:r>
            <a:r>
              <a:rPr b="1" i="0" lang="es-MX" sz="1500" u="none" strike="noStrike">
                <a:solidFill>
                  <a:schemeClr val="dk1"/>
                </a:solidFill>
                <a:latin typeface="Calibri"/>
                <a:ea typeface="Calibri"/>
                <a:cs typeface="Calibri"/>
                <a:sym typeface="Calibri"/>
              </a:rPr>
              <a:t>ompetencias disciplinares académicas</a:t>
            </a:r>
            <a:endParaRPr sz="1500">
              <a:solidFill>
                <a:schemeClr val="dk1"/>
              </a:solidFill>
              <a:latin typeface="Calibri"/>
              <a:ea typeface="Calibri"/>
              <a:cs typeface="Calibri"/>
              <a:sym typeface="Calibri"/>
            </a:endParaRPr>
          </a:p>
        </p:txBody>
      </p:sp>
      <p:sp>
        <p:nvSpPr>
          <p:cNvPr id="244" name="Google Shape;244;p19"/>
          <p:cNvSpPr txBox="1"/>
          <p:nvPr/>
        </p:nvSpPr>
        <p:spPr>
          <a:xfrm>
            <a:off x="6918794" y="2256849"/>
            <a:ext cx="1751073" cy="5539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MX" sz="1500">
                <a:solidFill>
                  <a:schemeClr val="dk1"/>
                </a:solidFill>
                <a:latin typeface="Calibri"/>
                <a:ea typeface="Calibri"/>
                <a:cs typeface="Calibri"/>
                <a:sym typeface="Calibri"/>
              </a:rPr>
              <a:t>C</a:t>
            </a:r>
            <a:r>
              <a:rPr b="1" i="0" lang="es-MX" sz="1500" u="none" strike="noStrike">
                <a:solidFill>
                  <a:schemeClr val="dk1"/>
                </a:solidFill>
                <a:latin typeface="Calibri"/>
                <a:ea typeface="Calibri"/>
                <a:cs typeface="Calibri"/>
                <a:sym typeface="Calibri"/>
              </a:rPr>
              <a:t>ompetencias profesionales</a:t>
            </a:r>
            <a:endParaRPr sz="1500">
              <a:solidFill>
                <a:schemeClr val="dk1"/>
              </a:solidFill>
              <a:latin typeface="Calibri"/>
              <a:ea typeface="Calibri"/>
              <a:cs typeface="Calibri"/>
              <a:sym typeface="Calibri"/>
            </a:endParaRPr>
          </a:p>
        </p:txBody>
      </p:sp>
      <p:sp>
        <p:nvSpPr>
          <p:cNvPr id="245" name="Google Shape;245;p19"/>
          <p:cNvSpPr/>
          <p:nvPr/>
        </p:nvSpPr>
        <p:spPr>
          <a:xfrm>
            <a:off x="2436537" y="1343314"/>
            <a:ext cx="978408" cy="364066"/>
          </a:xfrm>
          <a:prstGeom prst="rightArrow">
            <a:avLst>
              <a:gd fmla="val 50000" name="adj1"/>
              <a:gd fmla="val 50000" name="adj2"/>
            </a:avLst>
          </a:prstGeom>
          <a:solidFill>
            <a:srgbClr val="C00000"/>
          </a:solidFill>
          <a:ln cap="flat" cmpd="sng" w="9525">
            <a:solidFill>
              <a:srgbClr val="C00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6" name="Google Shape;246;p19"/>
          <p:cNvSpPr/>
          <p:nvPr/>
        </p:nvSpPr>
        <p:spPr>
          <a:xfrm rot="10800000">
            <a:off x="5584786" y="2351816"/>
            <a:ext cx="978408" cy="364066"/>
          </a:xfrm>
          <a:prstGeom prst="rightArrow">
            <a:avLst>
              <a:gd fmla="val 50000" name="adj1"/>
              <a:gd fmla="val 50000" name="adj2"/>
            </a:avLst>
          </a:prstGeom>
          <a:solidFill>
            <a:srgbClr val="C00000"/>
          </a:solidFill>
          <a:ln cap="flat" cmpd="sng" w="9525">
            <a:solidFill>
              <a:srgbClr val="C00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 name="Shape 34"/>
        <p:cNvGrpSpPr/>
        <p:nvPr/>
      </p:nvGrpSpPr>
      <p:grpSpPr>
        <a:xfrm>
          <a:off x="0" y="0"/>
          <a:ext cx="0" cy="0"/>
          <a:chOff x="0" y="0"/>
          <a:chExt cx="0" cy="0"/>
        </a:xfrm>
      </p:grpSpPr>
      <p:sp>
        <p:nvSpPr>
          <p:cNvPr id="35" name="Google Shape;35;p2"/>
          <p:cNvSpPr txBox="1"/>
          <p:nvPr/>
        </p:nvSpPr>
        <p:spPr>
          <a:xfrm>
            <a:off x="512024" y="970963"/>
            <a:ext cx="7719531" cy="1477328"/>
          </a:xfrm>
          <a:prstGeom prst="rect">
            <a:avLst/>
          </a:prstGeom>
          <a:noFill/>
          <a:ln>
            <a:noFill/>
          </a:ln>
        </p:spPr>
        <p:txBody>
          <a:bodyPr anchorCtr="0" anchor="t" bIns="0" lIns="0" spcFirstLastPara="1" rIns="0" wrap="square" tIns="0">
            <a:spAutoFit/>
          </a:bodyPr>
          <a:lstStyle/>
          <a:p>
            <a:pPr indent="-174625" lvl="0" marL="185420" marR="0" rtl="0" algn="l">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Aprenderás qué son las competencias, su medición y la utilidad de un modelo de competencias dentro de una organización.</a:t>
            </a:r>
            <a:br>
              <a:rPr b="0" i="0" lang="es-MX" sz="1600" u="none" cap="none" strike="noStrike">
                <a:solidFill>
                  <a:schemeClr val="dk1"/>
                </a:solidFill>
                <a:latin typeface="Calibri"/>
                <a:ea typeface="Calibri"/>
                <a:cs typeface="Calibri"/>
                <a:sym typeface="Calibri"/>
              </a:rPr>
            </a:br>
            <a:endParaRPr b="0" i="0" sz="1600" u="none" cap="none" strike="noStrike">
              <a:solidFill>
                <a:schemeClr val="dk1"/>
              </a:solidFill>
              <a:latin typeface="Calibri"/>
              <a:ea typeface="Calibri"/>
              <a:cs typeface="Calibri"/>
              <a:sym typeface="Calibri"/>
            </a:endParaRPr>
          </a:p>
          <a:p>
            <a:pPr indent="-174625" lvl="0" marL="185420" marR="0" rtl="0" algn="l">
              <a:spcBef>
                <a:spcPts val="0"/>
              </a:spcBef>
              <a:spcAft>
                <a:spcPts val="0"/>
              </a:spcAft>
              <a:buClr>
                <a:schemeClr val="dk1"/>
              </a:buClr>
              <a:buSzPts val="1600"/>
              <a:buFont typeface="Arial"/>
              <a:buChar char="•"/>
            </a:pPr>
            <a:r>
              <a:rPr b="0" i="0" lang="es-MX" sz="1600" u="none" cap="none" strike="noStrike">
                <a:solidFill>
                  <a:schemeClr val="dk1"/>
                </a:solidFill>
                <a:latin typeface="Calibri"/>
                <a:ea typeface="Calibri"/>
                <a:cs typeface="Calibri"/>
                <a:sym typeface="Calibri"/>
              </a:rPr>
              <a:t>Desarrollarás capacidades y habilidades para poder identificar talentos en las empresas e implementarás el modelo de gestión de competencias.</a:t>
            </a:r>
            <a:br>
              <a:rPr b="0" i="0" lang="es-MX" sz="1600" u="none" cap="none" strike="noStrike">
                <a:solidFill>
                  <a:schemeClr val="dk1"/>
                </a:solidFill>
                <a:latin typeface="Calibri"/>
                <a:ea typeface="Calibri"/>
                <a:cs typeface="Calibri"/>
                <a:sym typeface="Calibri"/>
              </a:rPr>
            </a:br>
            <a:endParaRPr b="0" i="0" sz="1600" u="none" cap="none" strike="noStrike">
              <a:solidFill>
                <a:schemeClr val="dk1"/>
              </a:solidFill>
              <a:latin typeface="Calibri"/>
              <a:ea typeface="Calibri"/>
              <a:cs typeface="Calibri"/>
              <a:sym typeface="Calibri"/>
            </a:endParaRPr>
          </a:p>
        </p:txBody>
      </p:sp>
      <p:sp>
        <p:nvSpPr>
          <p:cNvPr id="36" name="Google Shape;36;p2"/>
          <p:cNvSpPr/>
          <p:nvPr/>
        </p:nvSpPr>
        <p:spPr>
          <a:xfrm>
            <a:off x="512024" y="331345"/>
            <a:ext cx="1945800"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0" i="0" lang="es-MX" sz="1300" u="none" cap="none" strike="noStrike">
                <a:solidFill>
                  <a:srgbClr val="438AD7"/>
                </a:solidFill>
                <a:latin typeface="Calibri"/>
                <a:ea typeface="Calibri"/>
                <a:cs typeface="Calibri"/>
                <a:sym typeface="Calibri"/>
              </a:rPr>
              <a:t>/ INTRODUCCIÓN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3" name="Google Shape;253;p20"/>
          <p:cNvSpPr/>
          <p:nvPr/>
        </p:nvSpPr>
        <p:spPr>
          <a:xfrm>
            <a:off x="348052" y="4183256"/>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MX" sz="2800">
                <a:solidFill>
                  <a:schemeClr val="lt1"/>
                </a:solidFill>
                <a:latin typeface="Calibri"/>
                <a:ea typeface="Calibri"/>
                <a:cs typeface="Calibri"/>
                <a:sym typeface="Calibri"/>
              </a:rPr>
              <a:t>/ MODELO DE COMPETENCIAS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1"/>
          <p:cNvSpPr txBox="1"/>
          <p:nvPr/>
        </p:nvSpPr>
        <p:spPr>
          <a:xfrm>
            <a:off x="512025" y="970963"/>
            <a:ext cx="3807564" cy="2923877"/>
          </a:xfrm>
          <a:prstGeom prst="rect">
            <a:avLst/>
          </a:prstGeom>
          <a:noFill/>
          <a:ln>
            <a:noFill/>
          </a:ln>
        </p:spPr>
        <p:txBody>
          <a:bodyPr anchorCtr="0" anchor="t" bIns="0" lIns="0" spcFirstLastPara="1" rIns="0" wrap="square" tIns="0">
            <a:spAutoFit/>
          </a:bodyPr>
          <a:lstStyle/>
          <a:p>
            <a:pPr indent="0" lvl="0" marL="10795" marR="0" rtl="0" algn="l">
              <a:spcBef>
                <a:spcPts val="0"/>
              </a:spcBef>
              <a:spcAft>
                <a:spcPts val="0"/>
              </a:spcAft>
              <a:buNone/>
            </a:pPr>
            <a:r>
              <a:rPr lang="es-MX" sz="1600">
                <a:solidFill>
                  <a:schemeClr val="dk1"/>
                </a:solidFill>
                <a:latin typeface="Calibri"/>
                <a:ea typeface="Calibri"/>
                <a:cs typeface="Calibri"/>
                <a:sym typeface="Calibri"/>
              </a:rPr>
              <a:t>“El principal capital de las empresas son las personas. Analizar la conducta de los profesionales de éxito permite identificar qué es aquello que hacen igual en las mismas circunstancias, y llegar a la conclusión de que esas conductas son la causa de su éxito: sus competencias. Estas competencias pueden ser una herramienta para la gestión de la empresa”.</a:t>
            </a:r>
            <a:endParaRPr/>
          </a:p>
          <a:p>
            <a:pPr indent="-73025" lvl="0" marL="18542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0" lvl="0" marL="10795" marR="0" rtl="0" algn="r">
              <a:spcBef>
                <a:spcPts val="0"/>
              </a:spcBef>
              <a:spcAft>
                <a:spcPts val="0"/>
              </a:spcAft>
              <a:buNone/>
            </a:pPr>
            <a:r>
              <a:rPr b="1" lang="es-MX" sz="1400">
                <a:solidFill>
                  <a:schemeClr val="dk1"/>
                </a:solidFill>
                <a:latin typeface="Calibri"/>
                <a:ea typeface="Calibri"/>
                <a:cs typeface="Calibri"/>
                <a:sym typeface="Calibri"/>
              </a:rPr>
              <a:t>Jose Luis Dirube Mañueco</a:t>
            </a:r>
            <a:endParaRPr b="1" sz="1400">
              <a:solidFill>
                <a:schemeClr val="dk1"/>
              </a:solidFill>
              <a:latin typeface="Calibri"/>
              <a:ea typeface="Calibri"/>
              <a:cs typeface="Calibri"/>
              <a:sym typeface="Calibri"/>
            </a:endParaRPr>
          </a:p>
          <a:p>
            <a:pPr indent="-73025" lvl="0" marL="18542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p:txBody>
      </p:sp>
      <p:sp>
        <p:nvSpPr>
          <p:cNvPr id="260" name="Google Shape;260;p21"/>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MODELO DE COMPETENCIAS</a:t>
            </a:r>
            <a:endParaRPr/>
          </a:p>
        </p:txBody>
      </p:sp>
      <p:pic>
        <p:nvPicPr>
          <p:cNvPr descr="Resultado de imagen para trabajo en equipo" id="261" name="Google Shape;261;p21"/>
          <p:cNvPicPr preferRelativeResize="0"/>
          <p:nvPr/>
        </p:nvPicPr>
        <p:blipFill rotWithShape="1">
          <a:blip r:embed="rId3">
            <a:alphaModFix/>
          </a:blip>
          <a:srcRect b="0" l="0" r="0" t="4486"/>
          <a:stretch/>
        </p:blipFill>
        <p:spPr>
          <a:xfrm>
            <a:off x="4834461" y="912813"/>
            <a:ext cx="3806302" cy="427874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2"/>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MODELO DE COMPETENCIAS</a:t>
            </a:r>
            <a:endParaRPr/>
          </a:p>
        </p:txBody>
      </p:sp>
      <p:grpSp>
        <p:nvGrpSpPr>
          <p:cNvPr id="268" name="Google Shape;268;p22"/>
          <p:cNvGrpSpPr/>
          <p:nvPr/>
        </p:nvGrpSpPr>
        <p:grpSpPr>
          <a:xfrm>
            <a:off x="2339975" y="912813"/>
            <a:ext cx="4464050" cy="1653256"/>
            <a:chOff x="2342280" y="912813"/>
            <a:chExt cx="4464050" cy="1653256"/>
          </a:xfrm>
        </p:grpSpPr>
        <p:sp>
          <p:nvSpPr>
            <p:cNvPr id="269" name="Google Shape;269;p22"/>
            <p:cNvSpPr/>
            <p:nvPr/>
          </p:nvSpPr>
          <p:spPr>
            <a:xfrm>
              <a:off x="2342280" y="912813"/>
              <a:ext cx="4464050" cy="304139"/>
            </a:xfrm>
            <a:prstGeom prst="rect">
              <a:avLst/>
            </a:prstGeom>
            <a:solidFill>
              <a:srgbClr val="FFD76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MX" sz="1200">
                  <a:solidFill>
                    <a:schemeClr val="dk1"/>
                  </a:solidFill>
                  <a:latin typeface="Calibri"/>
                  <a:ea typeface="Calibri"/>
                  <a:cs typeface="Calibri"/>
                  <a:sym typeface="Calibri"/>
                </a:rPr>
                <a:t>ESTRATEGIA DE LA ORGANIZACIÓN</a:t>
              </a:r>
              <a:endParaRPr/>
            </a:p>
          </p:txBody>
        </p:sp>
        <p:sp>
          <p:nvSpPr>
            <p:cNvPr id="270" name="Google Shape;270;p22"/>
            <p:cNvSpPr/>
            <p:nvPr/>
          </p:nvSpPr>
          <p:spPr>
            <a:xfrm>
              <a:off x="2342280" y="1487655"/>
              <a:ext cx="4464050" cy="304139"/>
            </a:xfrm>
            <a:prstGeom prst="rect">
              <a:avLst/>
            </a:prstGeom>
            <a:solidFill>
              <a:srgbClr val="FFD76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MX" sz="1200">
                  <a:solidFill>
                    <a:schemeClr val="dk1"/>
                  </a:solidFill>
                  <a:latin typeface="Calibri"/>
                  <a:ea typeface="Calibri"/>
                  <a:cs typeface="Calibri"/>
                  <a:sym typeface="Calibri"/>
                </a:rPr>
                <a:t>Planeamiento Estratégico (Misión, Visión, modelos de gestión)</a:t>
              </a:r>
              <a:endParaRPr/>
            </a:p>
          </p:txBody>
        </p:sp>
        <p:sp>
          <p:nvSpPr>
            <p:cNvPr id="271" name="Google Shape;271;p22"/>
            <p:cNvSpPr/>
            <p:nvPr/>
          </p:nvSpPr>
          <p:spPr>
            <a:xfrm>
              <a:off x="2342280" y="2062497"/>
              <a:ext cx="4464050" cy="260144"/>
            </a:xfrm>
            <a:prstGeom prst="rect">
              <a:avLst/>
            </a:prstGeom>
            <a:solidFill>
              <a:srgbClr val="FFD76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MX" sz="1200">
                  <a:solidFill>
                    <a:schemeClr val="dk1"/>
                  </a:solidFill>
                  <a:latin typeface="Calibri"/>
                  <a:ea typeface="Calibri"/>
                  <a:cs typeface="Calibri"/>
                  <a:sym typeface="Calibri"/>
                </a:rPr>
                <a:t>Diagnóstico de competencias</a:t>
              </a:r>
              <a:endParaRPr/>
            </a:p>
          </p:txBody>
        </p:sp>
        <p:cxnSp>
          <p:nvCxnSpPr>
            <p:cNvPr id="272" name="Google Shape;272;p22"/>
            <p:cNvCxnSpPr/>
            <p:nvPr/>
          </p:nvCxnSpPr>
          <p:spPr>
            <a:xfrm>
              <a:off x="4574305" y="1244229"/>
              <a:ext cx="0" cy="216149"/>
            </a:xfrm>
            <a:prstGeom prst="straightConnector1">
              <a:avLst/>
            </a:prstGeom>
            <a:noFill/>
            <a:ln cap="flat" cmpd="sng" w="31750">
              <a:solidFill>
                <a:srgbClr val="7F7F7F"/>
              </a:solidFill>
              <a:prstDash val="solid"/>
              <a:round/>
              <a:headEnd len="med" w="med" type="none"/>
              <a:tailEnd len="med" w="med" type="triangle"/>
            </a:ln>
          </p:spPr>
        </p:cxnSp>
        <p:cxnSp>
          <p:nvCxnSpPr>
            <p:cNvPr id="273" name="Google Shape;273;p22"/>
            <p:cNvCxnSpPr/>
            <p:nvPr/>
          </p:nvCxnSpPr>
          <p:spPr>
            <a:xfrm>
              <a:off x="4574305" y="1819071"/>
              <a:ext cx="0" cy="216149"/>
            </a:xfrm>
            <a:prstGeom prst="straightConnector1">
              <a:avLst/>
            </a:prstGeom>
            <a:noFill/>
            <a:ln cap="flat" cmpd="sng" w="31750">
              <a:solidFill>
                <a:srgbClr val="7F7F7F"/>
              </a:solidFill>
              <a:prstDash val="solid"/>
              <a:round/>
              <a:headEnd len="med" w="med" type="none"/>
              <a:tailEnd len="med" w="med" type="triangle"/>
            </a:ln>
          </p:spPr>
        </p:cxnSp>
        <p:cxnSp>
          <p:nvCxnSpPr>
            <p:cNvPr id="274" name="Google Shape;274;p22"/>
            <p:cNvCxnSpPr/>
            <p:nvPr/>
          </p:nvCxnSpPr>
          <p:spPr>
            <a:xfrm>
              <a:off x="4574305" y="2349920"/>
              <a:ext cx="0" cy="216149"/>
            </a:xfrm>
            <a:prstGeom prst="straightConnector1">
              <a:avLst/>
            </a:prstGeom>
            <a:noFill/>
            <a:ln cap="flat" cmpd="sng" w="31750">
              <a:solidFill>
                <a:srgbClr val="7F7F7F"/>
              </a:solidFill>
              <a:prstDash val="solid"/>
              <a:round/>
              <a:headEnd len="med" w="med" type="none"/>
              <a:tailEnd len="med" w="med" type="triangle"/>
            </a:ln>
          </p:spPr>
        </p:cxnSp>
      </p:grpSp>
      <p:grpSp>
        <p:nvGrpSpPr>
          <p:cNvPr id="275" name="Google Shape;275;p22"/>
          <p:cNvGrpSpPr/>
          <p:nvPr/>
        </p:nvGrpSpPr>
        <p:grpSpPr>
          <a:xfrm>
            <a:off x="688722" y="2910344"/>
            <a:ext cx="7766557" cy="2056027"/>
            <a:chOff x="1146331" y="2910344"/>
            <a:chExt cx="7766557" cy="2056027"/>
          </a:xfrm>
        </p:grpSpPr>
        <p:cxnSp>
          <p:nvCxnSpPr>
            <p:cNvPr id="276" name="Google Shape;276;p22"/>
            <p:cNvCxnSpPr/>
            <p:nvPr/>
          </p:nvCxnSpPr>
          <p:spPr>
            <a:xfrm>
              <a:off x="4632290" y="3908813"/>
              <a:ext cx="0" cy="412600"/>
            </a:xfrm>
            <a:prstGeom prst="straightConnector1">
              <a:avLst/>
            </a:prstGeom>
            <a:noFill/>
            <a:ln cap="flat" cmpd="sng" w="19050">
              <a:solidFill>
                <a:srgbClr val="7F7F7F"/>
              </a:solidFill>
              <a:prstDash val="solid"/>
              <a:round/>
              <a:headEnd len="med" w="med" type="none"/>
              <a:tailEnd len="med" w="med" type="triangle"/>
            </a:ln>
          </p:spPr>
        </p:cxnSp>
        <p:cxnSp>
          <p:nvCxnSpPr>
            <p:cNvPr id="277" name="Google Shape;277;p22"/>
            <p:cNvCxnSpPr/>
            <p:nvPr/>
          </p:nvCxnSpPr>
          <p:spPr>
            <a:xfrm>
              <a:off x="3150069" y="3852071"/>
              <a:ext cx="348313" cy="0"/>
            </a:xfrm>
            <a:prstGeom prst="straightConnector1">
              <a:avLst/>
            </a:prstGeom>
            <a:noFill/>
            <a:ln cap="flat" cmpd="sng" w="19050">
              <a:solidFill>
                <a:srgbClr val="7F7F7F"/>
              </a:solidFill>
              <a:prstDash val="solid"/>
              <a:round/>
              <a:headEnd len="med" w="med" type="none"/>
              <a:tailEnd len="med" w="med" type="triangle"/>
            </a:ln>
          </p:spPr>
        </p:cxnSp>
        <p:cxnSp>
          <p:nvCxnSpPr>
            <p:cNvPr id="278" name="Google Shape;278;p22"/>
            <p:cNvCxnSpPr/>
            <p:nvPr/>
          </p:nvCxnSpPr>
          <p:spPr>
            <a:xfrm>
              <a:off x="5546690" y="3852071"/>
              <a:ext cx="428661" cy="0"/>
            </a:xfrm>
            <a:prstGeom prst="straightConnector1">
              <a:avLst/>
            </a:prstGeom>
            <a:noFill/>
            <a:ln cap="flat" cmpd="sng" w="19050">
              <a:solidFill>
                <a:srgbClr val="7F7F7F"/>
              </a:solidFill>
              <a:prstDash val="solid"/>
              <a:round/>
              <a:headEnd len="med" w="med" type="none"/>
              <a:tailEnd len="med" w="med" type="triangle"/>
            </a:ln>
          </p:spPr>
        </p:cxnSp>
        <p:sp>
          <p:nvSpPr>
            <p:cNvPr id="279" name="Google Shape;279;p22"/>
            <p:cNvSpPr/>
            <p:nvPr/>
          </p:nvSpPr>
          <p:spPr>
            <a:xfrm>
              <a:off x="3066417" y="2991831"/>
              <a:ext cx="3131747" cy="226932"/>
            </a:xfrm>
            <a:prstGeom prst="rect">
              <a:avLst/>
            </a:prstGeom>
            <a:solidFill>
              <a:srgbClr val="99C65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MX" sz="1050">
                  <a:solidFill>
                    <a:schemeClr val="lt1"/>
                  </a:solidFill>
                  <a:latin typeface="Calibri"/>
                  <a:ea typeface="Calibri"/>
                  <a:cs typeface="Calibri"/>
                  <a:sym typeface="Calibri"/>
                </a:rPr>
                <a:t>Selección por competencias</a:t>
              </a:r>
              <a:endParaRPr/>
            </a:p>
          </p:txBody>
        </p:sp>
        <p:sp>
          <p:nvSpPr>
            <p:cNvPr id="280" name="Google Shape;280;p22"/>
            <p:cNvSpPr/>
            <p:nvPr/>
          </p:nvSpPr>
          <p:spPr>
            <a:xfrm>
              <a:off x="3623411" y="3652721"/>
              <a:ext cx="2017759" cy="398700"/>
            </a:xfrm>
            <a:prstGeom prst="rect">
              <a:avLst/>
            </a:prstGeom>
            <a:solidFill>
              <a:srgbClr val="99C65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MX" sz="1050">
                  <a:solidFill>
                    <a:schemeClr val="lt1"/>
                  </a:solidFill>
                  <a:latin typeface="Calibri"/>
                  <a:ea typeface="Calibri"/>
                  <a:cs typeface="Calibri"/>
                  <a:sym typeface="Calibri"/>
                </a:rPr>
                <a:t>Capacitación por </a:t>
              </a:r>
              <a:endParaRPr/>
            </a:p>
            <a:p>
              <a:pPr indent="0" lvl="0" marL="0" marR="0" rtl="0" algn="ctr">
                <a:spcBef>
                  <a:spcPts val="0"/>
                </a:spcBef>
                <a:spcAft>
                  <a:spcPts val="0"/>
                </a:spcAft>
                <a:buNone/>
              </a:pPr>
              <a:r>
                <a:rPr b="1" lang="es-MX" sz="1050">
                  <a:solidFill>
                    <a:schemeClr val="lt1"/>
                  </a:solidFill>
                  <a:latin typeface="Calibri"/>
                  <a:ea typeface="Calibri"/>
                  <a:cs typeface="Calibri"/>
                  <a:sym typeface="Calibri"/>
                </a:rPr>
                <a:t>competencias</a:t>
              </a:r>
              <a:endParaRPr/>
            </a:p>
          </p:txBody>
        </p:sp>
        <p:sp>
          <p:nvSpPr>
            <p:cNvPr id="281" name="Google Shape;281;p22"/>
            <p:cNvSpPr/>
            <p:nvPr/>
          </p:nvSpPr>
          <p:spPr>
            <a:xfrm>
              <a:off x="3623411" y="4576155"/>
              <a:ext cx="2017759" cy="390216"/>
            </a:xfrm>
            <a:prstGeom prst="rect">
              <a:avLst/>
            </a:prstGeom>
            <a:solidFill>
              <a:srgbClr val="99C65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MX" sz="1050">
                  <a:solidFill>
                    <a:schemeClr val="lt1"/>
                  </a:solidFill>
                  <a:latin typeface="Calibri"/>
                  <a:ea typeface="Calibri"/>
                  <a:cs typeface="Calibri"/>
                  <a:sym typeface="Calibri"/>
                </a:rPr>
                <a:t>Compensación por</a:t>
              </a:r>
              <a:endParaRPr/>
            </a:p>
            <a:p>
              <a:pPr indent="0" lvl="0" marL="0" marR="0" rtl="0" algn="ctr">
                <a:spcBef>
                  <a:spcPts val="0"/>
                </a:spcBef>
                <a:spcAft>
                  <a:spcPts val="0"/>
                </a:spcAft>
                <a:buNone/>
              </a:pPr>
              <a:r>
                <a:rPr b="1" lang="es-MX" sz="1050">
                  <a:solidFill>
                    <a:schemeClr val="lt1"/>
                  </a:solidFill>
                  <a:latin typeface="Calibri"/>
                  <a:ea typeface="Calibri"/>
                  <a:cs typeface="Calibri"/>
                  <a:sym typeface="Calibri"/>
                </a:rPr>
                <a:t> competencias</a:t>
              </a:r>
              <a:endParaRPr/>
            </a:p>
          </p:txBody>
        </p:sp>
        <p:sp>
          <p:nvSpPr>
            <p:cNvPr id="282" name="Google Shape;282;p22"/>
            <p:cNvSpPr/>
            <p:nvPr/>
          </p:nvSpPr>
          <p:spPr>
            <a:xfrm>
              <a:off x="1316336" y="3709768"/>
              <a:ext cx="1851828" cy="284607"/>
            </a:xfrm>
            <a:prstGeom prst="rect">
              <a:avLst/>
            </a:prstGeom>
            <a:solidFill>
              <a:srgbClr val="68529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MX" sz="1000">
                  <a:solidFill>
                    <a:schemeClr val="lt1"/>
                  </a:solidFill>
                  <a:latin typeface="Calibri"/>
                  <a:ea typeface="Calibri"/>
                  <a:cs typeface="Calibri"/>
                  <a:sym typeface="Calibri"/>
                </a:rPr>
                <a:t>Perfiles por competencias</a:t>
              </a:r>
              <a:endParaRPr/>
            </a:p>
          </p:txBody>
        </p:sp>
        <p:sp>
          <p:nvSpPr>
            <p:cNvPr id="283" name="Google Shape;283;p22"/>
            <p:cNvSpPr/>
            <p:nvPr/>
          </p:nvSpPr>
          <p:spPr>
            <a:xfrm>
              <a:off x="6018665" y="3568092"/>
              <a:ext cx="1252085" cy="567959"/>
            </a:xfrm>
            <a:prstGeom prst="rect">
              <a:avLst/>
            </a:prstGeom>
            <a:solidFill>
              <a:srgbClr val="68529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MX" sz="900">
                  <a:solidFill>
                    <a:schemeClr val="lt1"/>
                  </a:solidFill>
                  <a:latin typeface="Calibri"/>
                  <a:ea typeface="Calibri"/>
                  <a:cs typeface="Calibri"/>
                  <a:sym typeface="Calibri"/>
                </a:rPr>
                <a:t>Desarrollo</a:t>
              </a:r>
              <a:endParaRPr/>
            </a:p>
            <a:p>
              <a:pPr indent="0" lvl="0" marL="0" marR="0" rtl="0" algn="ctr">
                <a:spcBef>
                  <a:spcPts val="0"/>
                </a:spcBef>
                <a:spcAft>
                  <a:spcPts val="0"/>
                </a:spcAft>
                <a:buNone/>
              </a:pPr>
              <a:r>
                <a:rPr b="1" lang="es-MX" sz="900">
                  <a:solidFill>
                    <a:schemeClr val="lt1"/>
                  </a:solidFill>
                  <a:latin typeface="Calibri"/>
                  <a:ea typeface="Calibri"/>
                  <a:cs typeface="Calibri"/>
                  <a:sym typeface="Calibri"/>
                </a:rPr>
                <a:t>Por </a:t>
              </a:r>
              <a:endParaRPr/>
            </a:p>
            <a:p>
              <a:pPr indent="0" lvl="0" marL="0" marR="0" rtl="0" algn="ctr">
                <a:spcBef>
                  <a:spcPts val="0"/>
                </a:spcBef>
                <a:spcAft>
                  <a:spcPts val="0"/>
                </a:spcAft>
                <a:buNone/>
              </a:pPr>
              <a:r>
                <a:rPr b="1" lang="es-MX" sz="900">
                  <a:solidFill>
                    <a:schemeClr val="lt1"/>
                  </a:solidFill>
                  <a:latin typeface="Calibri"/>
                  <a:ea typeface="Calibri"/>
                  <a:cs typeface="Calibri"/>
                  <a:sym typeface="Calibri"/>
                </a:rPr>
                <a:t>competencias</a:t>
              </a:r>
              <a:endParaRPr/>
            </a:p>
          </p:txBody>
        </p:sp>
        <p:sp>
          <p:nvSpPr>
            <p:cNvPr id="284" name="Google Shape;284;p22"/>
            <p:cNvSpPr/>
            <p:nvPr/>
          </p:nvSpPr>
          <p:spPr>
            <a:xfrm>
              <a:off x="7600602" y="3596302"/>
              <a:ext cx="1183037" cy="511539"/>
            </a:xfrm>
            <a:prstGeom prst="rect">
              <a:avLst/>
            </a:prstGeom>
            <a:solidFill>
              <a:srgbClr val="68529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MX" sz="900">
                  <a:solidFill>
                    <a:schemeClr val="lt1"/>
                  </a:solidFill>
                  <a:latin typeface="Calibri"/>
                  <a:ea typeface="Calibri"/>
                  <a:cs typeface="Calibri"/>
                  <a:sym typeface="Calibri"/>
                </a:rPr>
                <a:t>Evaluación </a:t>
              </a:r>
              <a:endParaRPr/>
            </a:p>
            <a:p>
              <a:pPr indent="0" lvl="0" marL="0" marR="0" rtl="0" algn="ctr">
                <a:spcBef>
                  <a:spcPts val="0"/>
                </a:spcBef>
                <a:spcAft>
                  <a:spcPts val="0"/>
                </a:spcAft>
                <a:buNone/>
              </a:pPr>
              <a:r>
                <a:rPr b="1" lang="es-MX" sz="900">
                  <a:solidFill>
                    <a:schemeClr val="lt1"/>
                  </a:solidFill>
                  <a:latin typeface="Calibri"/>
                  <a:ea typeface="Calibri"/>
                  <a:cs typeface="Calibri"/>
                  <a:sym typeface="Calibri"/>
                </a:rPr>
                <a:t>Por</a:t>
              </a:r>
              <a:endParaRPr/>
            </a:p>
            <a:p>
              <a:pPr indent="0" lvl="0" marL="0" marR="0" rtl="0" algn="ctr">
                <a:spcBef>
                  <a:spcPts val="0"/>
                </a:spcBef>
                <a:spcAft>
                  <a:spcPts val="0"/>
                </a:spcAft>
                <a:buNone/>
              </a:pPr>
              <a:r>
                <a:rPr b="1" lang="es-MX" sz="900">
                  <a:solidFill>
                    <a:schemeClr val="lt1"/>
                  </a:solidFill>
                  <a:latin typeface="Calibri"/>
                  <a:ea typeface="Calibri"/>
                  <a:cs typeface="Calibri"/>
                  <a:sym typeface="Calibri"/>
                </a:rPr>
                <a:t>competencias</a:t>
              </a:r>
              <a:endParaRPr/>
            </a:p>
          </p:txBody>
        </p:sp>
        <p:sp>
          <p:nvSpPr>
            <p:cNvPr id="285" name="Google Shape;285;p22"/>
            <p:cNvSpPr/>
            <p:nvPr/>
          </p:nvSpPr>
          <p:spPr>
            <a:xfrm>
              <a:off x="1146331" y="2910344"/>
              <a:ext cx="7766557" cy="1541076"/>
            </a:xfrm>
            <a:prstGeom prst="rect">
              <a:avLst/>
            </a:prstGeom>
            <a:noFill/>
            <a:ln cap="flat" cmpd="sng" w="19050">
              <a:solidFill>
                <a:srgbClr val="7F7F7F"/>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050">
                <a:solidFill>
                  <a:schemeClr val="dk1"/>
                </a:solidFill>
                <a:latin typeface="Arial"/>
                <a:ea typeface="Arial"/>
                <a:cs typeface="Arial"/>
                <a:sym typeface="Arial"/>
              </a:endParaRPr>
            </a:p>
          </p:txBody>
        </p:sp>
        <p:cxnSp>
          <p:nvCxnSpPr>
            <p:cNvPr id="286" name="Google Shape;286;p22"/>
            <p:cNvCxnSpPr/>
            <p:nvPr/>
          </p:nvCxnSpPr>
          <p:spPr>
            <a:xfrm>
              <a:off x="7280412" y="3753848"/>
              <a:ext cx="279264" cy="0"/>
            </a:xfrm>
            <a:prstGeom prst="straightConnector1">
              <a:avLst/>
            </a:prstGeom>
            <a:noFill/>
            <a:ln cap="flat" cmpd="sng" w="19050">
              <a:solidFill>
                <a:srgbClr val="7F7F7F"/>
              </a:solidFill>
              <a:prstDash val="solid"/>
              <a:round/>
              <a:headEnd len="med" w="med" type="none"/>
              <a:tailEnd len="med" w="med" type="triangle"/>
            </a:ln>
          </p:spPr>
        </p:cxnSp>
        <p:cxnSp>
          <p:nvCxnSpPr>
            <p:cNvPr id="287" name="Google Shape;287;p22"/>
            <p:cNvCxnSpPr/>
            <p:nvPr/>
          </p:nvCxnSpPr>
          <p:spPr>
            <a:xfrm rot="10800000">
              <a:off x="7280411" y="3969748"/>
              <a:ext cx="279264" cy="0"/>
            </a:xfrm>
            <a:prstGeom prst="straightConnector1">
              <a:avLst/>
            </a:prstGeom>
            <a:noFill/>
            <a:ln cap="flat" cmpd="sng" w="19050">
              <a:solidFill>
                <a:srgbClr val="7F7F7F"/>
              </a:solidFill>
              <a:prstDash val="solid"/>
              <a:round/>
              <a:headEnd len="med" w="med" type="none"/>
              <a:tailEnd len="med" w="med" type="triangle"/>
            </a:ln>
          </p:spPr>
        </p:cxnSp>
        <p:cxnSp>
          <p:nvCxnSpPr>
            <p:cNvPr id="288" name="Google Shape;288;p22"/>
            <p:cNvCxnSpPr/>
            <p:nvPr/>
          </p:nvCxnSpPr>
          <p:spPr>
            <a:xfrm flipH="1" rot="10800000">
              <a:off x="2180492" y="3165229"/>
              <a:ext cx="803868" cy="492370"/>
            </a:xfrm>
            <a:prstGeom prst="straightConnector1">
              <a:avLst/>
            </a:prstGeom>
            <a:noFill/>
            <a:ln cap="flat" cmpd="sng" w="19050">
              <a:solidFill>
                <a:srgbClr val="7F7F7F"/>
              </a:solidFill>
              <a:prstDash val="solid"/>
              <a:round/>
              <a:headEnd len="med" w="med" type="none"/>
              <a:tailEnd len="med" w="med" type="triangle"/>
            </a:ln>
          </p:spPr>
        </p:cxnSp>
        <p:cxnSp>
          <p:nvCxnSpPr>
            <p:cNvPr id="289" name="Google Shape;289;p22"/>
            <p:cNvCxnSpPr/>
            <p:nvPr/>
          </p:nvCxnSpPr>
          <p:spPr>
            <a:xfrm>
              <a:off x="1497204" y="4079631"/>
              <a:ext cx="2029767" cy="462225"/>
            </a:xfrm>
            <a:prstGeom prst="straightConnector1">
              <a:avLst/>
            </a:prstGeom>
            <a:noFill/>
            <a:ln cap="flat" cmpd="sng" w="19050">
              <a:solidFill>
                <a:srgbClr val="7F7F7F"/>
              </a:solidFill>
              <a:prstDash val="solid"/>
              <a:round/>
              <a:headEnd len="med" w="med" type="none"/>
              <a:tailEnd len="med" w="med" type="triangle"/>
            </a:ln>
          </p:spPr>
        </p:cxnSp>
        <p:cxnSp>
          <p:nvCxnSpPr>
            <p:cNvPr id="290" name="Google Shape;290;p22"/>
            <p:cNvCxnSpPr/>
            <p:nvPr/>
          </p:nvCxnSpPr>
          <p:spPr>
            <a:xfrm flipH="1">
              <a:off x="5697414" y="4170066"/>
              <a:ext cx="2431701" cy="391887"/>
            </a:xfrm>
            <a:prstGeom prst="straightConnector1">
              <a:avLst/>
            </a:prstGeom>
            <a:noFill/>
            <a:ln cap="flat" cmpd="sng" w="19050">
              <a:solidFill>
                <a:srgbClr val="7F7F7F"/>
              </a:solidFill>
              <a:prstDash val="solid"/>
              <a:round/>
              <a:headEnd len="med" w="med" type="none"/>
              <a:tailEnd len="med" w="med" type="triangle"/>
            </a:ln>
          </p:spPr>
        </p:cxnSp>
        <p:cxnSp>
          <p:nvCxnSpPr>
            <p:cNvPr id="291" name="Google Shape;291;p22"/>
            <p:cNvCxnSpPr/>
            <p:nvPr/>
          </p:nvCxnSpPr>
          <p:spPr>
            <a:xfrm>
              <a:off x="6219930" y="3104941"/>
              <a:ext cx="542611" cy="411982"/>
            </a:xfrm>
            <a:prstGeom prst="straightConnector1">
              <a:avLst/>
            </a:prstGeom>
            <a:noFill/>
            <a:ln cap="flat" cmpd="sng" w="19050">
              <a:solidFill>
                <a:srgbClr val="7F7F7F"/>
              </a:solidFill>
              <a:prstDash val="solid"/>
              <a:round/>
              <a:headEnd len="med" w="med" type="none"/>
              <a:tailEnd len="med" w="med" type="triangle"/>
            </a:ln>
          </p:spPr>
        </p:cxnSp>
      </p:gr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3"/>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MODELO DE COMPETENCIAS</a:t>
            </a:r>
            <a:endParaRPr/>
          </a:p>
        </p:txBody>
      </p:sp>
      <p:pic>
        <p:nvPicPr>
          <p:cNvPr id="298" name="Google Shape;298;p23"/>
          <p:cNvPicPr preferRelativeResize="0"/>
          <p:nvPr/>
        </p:nvPicPr>
        <p:blipFill rotWithShape="1">
          <a:blip r:embed="rId3">
            <a:alphaModFix/>
          </a:blip>
          <a:srcRect b="0" l="0" r="0" t="0"/>
          <a:stretch/>
        </p:blipFill>
        <p:spPr>
          <a:xfrm>
            <a:off x="1819008" y="922861"/>
            <a:ext cx="5505984" cy="427461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4"/>
          <p:cNvSpPr/>
          <p:nvPr/>
        </p:nvSpPr>
        <p:spPr>
          <a:xfrm>
            <a:off x="2660068" y="4462160"/>
            <a:ext cx="3823868"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s-MX" sz="1600">
                <a:solidFill>
                  <a:schemeClr val="dk1"/>
                </a:solidFill>
                <a:latin typeface="Calibri"/>
                <a:ea typeface="Calibri"/>
                <a:cs typeface="Calibri"/>
                <a:sym typeface="Calibri"/>
              </a:rPr>
              <a:t>“MANIFESTACIÓN DE LAS COMPETENCIAS”</a:t>
            </a:r>
            <a:endParaRPr/>
          </a:p>
        </p:txBody>
      </p:sp>
      <p:sp>
        <p:nvSpPr>
          <p:cNvPr id="305" name="Google Shape;305;p24"/>
          <p:cNvSpPr/>
          <p:nvPr/>
        </p:nvSpPr>
        <p:spPr>
          <a:xfrm>
            <a:off x="2286000" y="4753801"/>
            <a:ext cx="4572000" cy="27699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s-MX" sz="1200" u="sng">
                <a:solidFill>
                  <a:schemeClr val="dk1"/>
                </a:solidFill>
                <a:latin typeface="Calibri"/>
                <a:ea typeface="Calibri"/>
                <a:cs typeface="Calibri"/>
                <a:sym typeface="Calibri"/>
                <a:hlinkClick r:id="rId3">
                  <a:extLst>
                    <a:ext uri="{A12FA001-AC4F-418D-AE19-62706E023703}">
                      <ahyp:hlinkClr val="tx"/>
                    </a:ext>
                  </a:extLst>
                </a:hlinkClick>
              </a:rPr>
              <a:t>https://www.youtube.com/watch?v=OjSadH1VNo8</a:t>
            </a:r>
            <a:endParaRPr sz="1200">
              <a:solidFill>
                <a:schemeClr val="dk1"/>
              </a:solidFill>
              <a:latin typeface="Calibri"/>
              <a:ea typeface="Calibri"/>
              <a:cs typeface="Calibri"/>
              <a:sym typeface="Calibri"/>
            </a:endParaRPr>
          </a:p>
        </p:txBody>
      </p:sp>
      <p:pic>
        <p:nvPicPr>
          <p:cNvPr id="306" name="Google Shape;306;p24"/>
          <p:cNvPicPr preferRelativeResize="0"/>
          <p:nvPr/>
        </p:nvPicPr>
        <p:blipFill rotWithShape="1">
          <a:blip r:embed="rId4">
            <a:alphaModFix/>
          </a:blip>
          <a:srcRect b="0" l="0" r="0" t="0"/>
          <a:stretch/>
        </p:blipFill>
        <p:spPr>
          <a:xfrm>
            <a:off x="1680994" y="689711"/>
            <a:ext cx="5771992" cy="3875108"/>
          </a:xfrm>
          <a:prstGeom prst="rect">
            <a:avLst/>
          </a:prstGeom>
          <a:noFill/>
          <a:ln>
            <a:noFill/>
          </a:ln>
        </p:spPr>
      </p:pic>
      <p:sp>
        <p:nvSpPr>
          <p:cNvPr id="307" name="Google Shape;307;p24"/>
          <p:cNvSpPr/>
          <p:nvPr/>
        </p:nvSpPr>
        <p:spPr>
          <a:xfrm>
            <a:off x="512024" y="331345"/>
            <a:ext cx="1945800"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VIDEO</a:t>
            </a:r>
            <a:endParaRPr/>
          </a:p>
        </p:txBody>
      </p:sp>
      <p:pic>
        <p:nvPicPr>
          <p:cNvPr id="308" name="Google Shape;308;p24"/>
          <p:cNvPicPr preferRelativeResize="0"/>
          <p:nvPr/>
        </p:nvPicPr>
        <p:blipFill rotWithShape="1">
          <a:blip r:embed="rId5">
            <a:alphaModFix/>
          </a:blip>
          <a:srcRect b="24451" l="1135" r="1565" t="1982"/>
          <a:stretch/>
        </p:blipFill>
        <p:spPr>
          <a:xfrm>
            <a:off x="2044980" y="1235947"/>
            <a:ext cx="5051032" cy="249199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5"/>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5" name="Google Shape;315;p25"/>
          <p:cNvSpPr/>
          <p:nvPr/>
        </p:nvSpPr>
        <p:spPr>
          <a:xfrm>
            <a:off x="403858" y="3983735"/>
            <a:ext cx="7966170" cy="99617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MX" sz="2800">
                <a:solidFill>
                  <a:schemeClr val="lt1"/>
                </a:solidFill>
                <a:latin typeface="Calibri"/>
                <a:ea typeface="Calibri"/>
                <a:cs typeface="Calibri"/>
                <a:sym typeface="Calibri"/>
              </a:rPr>
              <a:t>/ IMPACTO DEL MODELO DE COMPETENCIAS</a:t>
            </a:r>
            <a:endParaRPr/>
          </a:p>
          <a:p>
            <a:pPr indent="0" lvl="0" marL="0" marR="0" rtl="0" algn="l">
              <a:lnSpc>
                <a:spcPct val="90000"/>
              </a:lnSpc>
              <a:spcBef>
                <a:spcPts val="1000"/>
              </a:spcBef>
              <a:spcAft>
                <a:spcPts val="0"/>
              </a:spcAft>
              <a:buNone/>
            </a:pPr>
            <a:r>
              <a:rPr b="1" lang="es-MX" sz="2800">
                <a:solidFill>
                  <a:schemeClr val="lt1"/>
                </a:solidFill>
                <a:latin typeface="Calibri"/>
                <a:ea typeface="Calibri"/>
                <a:cs typeface="Calibri"/>
                <a:sym typeface="Calibri"/>
              </a:rPr>
              <a:t>   EN LAS ORGANIZACIONES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26"/>
          <p:cNvPicPr preferRelativeResize="0"/>
          <p:nvPr/>
        </p:nvPicPr>
        <p:blipFill rotWithShape="1">
          <a:blip r:embed="rId3">
            <a:alphaModFix/>
          </a:blip>
          <a:srcRect b="0" l="0" r="0" t="0"/>
          <a:stretch/>
        </p:blipFill>
        <p:spPr>
          <a:xfrm>
            <a:off x="4133850" y="3610340"/>
            <a:ext cx="5010149" cy="2104660"/>
          </a:xfrm>
          <a:prstGeom prst="rect">
            <a:avLst/>
          </a:prstGeom>
          <a:noFill/>
          <a:ln>
            <a:noFill/>
          </a:ln>
        </p:spPr>
      </p:pic>
      <p:sp>
        <p:nvSpPr>
          <p:cNvPr id="321" name="Google Shape;321;p26"/>
          <p:cNvSpPr/>
          <p:nvPr/>
        </p:nvSpPr>
        <p:spPr>
          <a:xfrm>
            <a:off x="512023" y="431372"/>
            <a:ext cx="6291548"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IMPACTO DEL MODELO DE COMPETENCIAS EN LAS ORGANIZACIONES</a:t>
            </a:r>
            <a:endParaRPr sz="1300">
              <a:solidFill>
                <a:srgbClr val="438AD7"/>
              </a:solidFill>
              <a:latin typeface="Calibri"/>
              <a:ea typeface="Calibri"/>
              <a:cs typeface="Calibri"/>
              <a:sym typeface="Calibri"/>
            </a:endParaRPr>
          </a:p>
        </p:txBody>
      </p:sp>
      <p:sp>
        <p:nvSpPr>
          <p:cNvPr id="322" name="Google Shape;322;p26"/>
          <p:cNvSpPr txBox="1"/>
          <p:nvPr/>
        </p:nvSpPr>
        <p:spPr>
          <a:xfrm>
            <a:off x="630556" y="962932"/>
            <a:ext cx="7683710" cy="280076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MX" sz="1600">
                <a:solidFill>
                  <a:schemeClr val="dk1"/>
                </a:solidFill>
                <a:latin typeface="Calibri"/>
                <a:ea typeface="Calibri"/>
                <a:cs typeface="Calibri"/>
                <a:sym typeface="Calibri"/>
              </a:rPr>
              <a:t>El modelo de gestión por competencias es una herramienta que permite mejorar aspectos dentro de una organización así como el desarrollo integral del profesional. </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s-MX" sz="1600">
                <a:solidFill>
                  <a:schemeClr val="dk1"/>
                </a:solidFill>
                <a:latin typeface="Calibri"/>
                <a:ea typeface="Calibri"/>
                <a:cs typeface="Calibri"/>
                <a:sym typeface="Calibri"/>
              </a:rPr>
              <a:t>Por esto se hace necesario que los líderes conozcan el modelo, lo desarrollen y lo implementen; porque las personas son importantes para las organizaciones en la medida en que puedan generar valor y quien mejora sus competencias, mejora su desempeño.</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s-MX" sz="1600">
                <a:solidFill>
                  <a:schemeClr val="dk1"/>
                </a:solidFill>
                <a:latin typeface="Calibri"/>
                <a:ea typeface="Calibri"/>
                <a:cs typeface="Calibri"/>
                <a:sym typeface="Calibri"/>
              </a:rPr>
              <a:t>Las competencias son un conjunto de conocimientos (</a:t>
            </a:r>
            <a:r>
              <a:rPr b="1" lang="es-MX" sz="1600">
                <a:solidFill>
                  <a:srgbClr val="0070C0"/>
                </a:solidFill>
                <a:latin typeface="Calibri"/>
                <a:ea typeface="Calibri"/>
                <a:cs typeface="Calibri"/>
                <a:sym typeface="Calibri"/>
              </a:rPr>
              <a:t>saber</a:t>
            </a:r>
            <a:r>
              <a:rPr lang="es-MX" sz="1600">
                <a:solidFill>
                  <a:schemeClr val="dk1"/>
                </a:solidFill>
                <a:latin typeface="Calibri"/>
                <a:ea typeface="Calibri"/>
                <a:cs typeface="Calibri"/>
                <a:sym typeface="Calibri"/>
              </a:rPr>
              <a:t>); de habilidades, aptitudes o destrezas (</a:t>
            </a:r>
            <a:r>
              <a:rPr b="1" lang="es-MX" sz="1600">
                <a:solidFill>
                  <a:srgbClr val="0070C0"/>
                </a:solidFill>
                <a:latin typeface="Calibri"/>
                <a:ea typeface="Calibri"/>
                <a:cs typeface="Calibri"/>
                <a:sym typeface="Calibri"/>
              </a:rPr>
              <a:t>saber hacer</a:t>
            </a:r>
            <a:r>
              <a:rPr lang="es-MX" sz="1600">
                <a:solidFill>
                  <a:schemeClr val="dk1"/>
                </a:solidFill>
                <a:latin typeface="Calibri"/>
                <a:ea typeface="Calibri"/>
                <a:cs typeface="Calibri"/>
                <a:sym typeface="Calibri"/>
              </a:rPr>
              <a:t>) y unos rasgos de carácter: actitudes, valores, motivaciones, relaciones interpersonales (</a:t>
            </a:r>
            <a:r>
              <a:rPr b="1" lang="es-MX" sz="1600">
                <a:solidFill>
                  <a:srgbClr val="0070C0"/>
                </a:solidFill>
                <a:latin typeface="Calibri"/>
                <a:ea typeface="Calibri"/>
                <a:cs typeface="Calibri"/>
                <a:sym typeface="Calibri"/>
              </a:rPr>
              <a:t>ser</a:t>
            </a:r>
            <a:r>
              <a:rPr lang="es-MX" sz="1600">
                <a:solidFill>
                  <a:schemeClr val="dk1"/>
                </a:solidFill>
                <a:latin typeface="Calibri"/>
                <a:ea typeface="Calibri"/>
                <a:cs typeface="Calibri"/>
                <a:sym typeface="Calibri"/>
              </a:rPr>
              <a:t>), identificables y medibles, que al estar presentes en una persona le permiten un desempeño exitoso.</a:t>
            </a:r>
            <a:endParaRPr sz="1600">
              <a:solidFill>
                <a:schemeClr val="dk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pic>
        <p:nvPicPr>
          <p:cNvPr id="327" name="Google Shape;327;p27"/>
          <p:cNvPicPr preferRelativeResize="0"/>
          <p:nvPr/>
        </p:nvPicPr>
        <p:blipFill rotWithShape="1">
          <a:blip r:embed="rId3">
            <a:alphaModFix/>
          </a:blip>
          <a:srcRect b="0" l="0" r="0" t="0"/>
          <a:stretch/>
        </p:blipFill>
        <p:spPr>
          <a:xfrm>
            <a:off x="-99165" y="1745615"/>
            <a:ext cx="9277350" cy="3710940"/>
          </a:xfrm>
          <a:prstGeom prst="rect">
            <a:avLst/>
          </a:prstGeom>
          <a:noFill/>
          <a:ln>
            <a:noFill/>
          </a:ln>
        </p:spPr>
      </p:pic>
      <p:sp>
        <p:nvSpPr>
          <p:cNvPr id="328" name="Google Shape;328;p27"/>
          <p:cNvSpPr txBox="1"/>
          <p:nvPr/>
        </p:nvSpPr>
        <p:spPr>
          <a:xfrm>
            <a:off x="512023" y="1003085"/>
            <a:ext cx="7883525" cy="329320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MX" sz="1600">
                <a:solidFill>
                  <a:srgbClr val="5C5C5C"/>
                </a:solidFill>
                <a:latin typeface="Calibri"/>
                <a:ea typeface="Calibri"/>
                <a:cs typeface="Calibri"/>
                <a:sym typeface="Calibri"/>
              </a:rPr>
              <a:t>El aporte fundamental de la gestión por competencias es la generación de valor en la empresa, en tres áreas específicas: personas, negocio y finanzas.</a:t>
            </a:r>
            <a:endParaRPr/>
          </a:p>
          <a:p>
            <a:pPr indent="0" lvl="0" marL="0" marR="0" rtl="0" algn="l">
              <a:spcBef>
                <a:spcPts val="0"/>
              </a:spcBef>
              <a:spcAft>
                <a:spcPts val="0"/>
              </a:spcAft>
              <a:buNone/>
            </a:pPr>
            <a:r>
              <a:t/>
            </a:r>
            <a:endParaRPr b="0" i="0" sz="1600">
              <a:solidFill>
                <a:srgbClr val="5C5C5C"/>
              </a:solidFill>
              <a:latin typeface="Calibri"/>
              <a:ea typeface="Calibri"/>
              <a:cs typeface="Calibri"/>
              <a:sym typeface="Calibri"/>
            </a:endParaRPr>
          </a:p>
          <a:p>
            <a:pPr indent="-285750" lvl="0" marL="285750" marR="0" rtl="0" algn="l">
              <a:spcBef>
                <a:spcPts val="0"/>
              </a:spcBef>
              <a:spcAft>
                <a:spcPts val="0"/>
              </a:spcAft>
              <a:buClr>
                <a:srgbClr val="2EB1B5"/>
              </a:buClr>
              <a:buSzPts val="1600"/>
              <a:buFont typeface="Arial"/>
              <a:buChar char="•"/>
            </a:pPr>
            <a:r>
              <a:rPr b="1" i="0" lang="es-MX" sz="1600">
                <a:solidFill>
                  <a:srgbClr val="2EB1B5"/>
                </a:solidFill>
                <a:latin typeface="Calibri"/>
                <a:ea typeface="Calibri"/>
                <a:cs typeface="Calibri"/>
                <a:sym typeface="Calibri"/>
              </a:rPr>
              <a:t>Valor a las personas:</a:t>
            </a:r>
            <a:r>
              <a:rPr b="1" i="0" lang="es-MX" sz="1600">
                <a:solidFill>
                  <a:srgbClr val="5C5C5C"/>
                </a:solidFill>
                <a:latin typeface="Calibri"/>
                <a:ea typeface="Calibri"/>
                <a:cs typeface="Calibri"/>
                <a:sym typeface="Calibri"/>
              </a:rPr>
              <a:t> </a:t>
            </a:r>
            <a:r>
              <a:rPr lang="es-MX" sz="1600">
                <a:solidFill>
                  <a:srgbClr val="5C5C5C"/>
                </a:solidFill>
                <a:latin typeface="Calibri"/>
                <a:ea typeface="Calibri"/>
                <a:cs typeface="Calibri"/>
                <a:sym typeface="Calibri"/>
              </a:rPr>
              <a:t>D</a:t>
            </a:r>
            <a:r>
              <a:rPr b="0" i="0" lang="es-MX" sz="1600">
                <a:solidFill>
                  <a:srgbClr val="5C5C5C"/>
                </a:solidFill>
                <a:latin typeface="Calibri"/>
                <a:ea typeface="Calibri"/>
                <a:cs typeface="Calibri"/>
                <a:sym typeface="Calibri"/>
              </a:rPr>
              <a:t>esarrolla una mayor satisfacción laboral, el aumento de la creatividad, un mejor aprovechamiento de los recursos, mayor motivación, un espíritu de equipo e inspiración, entre otros.</a:t>
            </a:r>
            <a:endParaRPr/>
          </a:p>
          <a:p>
            <a:pPr indent="-184150" lvl="0" marL="285750" marR="0" rtl="0" algn="l">
              <a:spcBef>
                <a:spcPts val="0"/>
              </a:spcBef>
              <a:spcAft>
                <a:spcPts val="0"/>
              </a:spcAft>
              <a:buClr>
                <a:schemeClr val="dk1"/>
              </a:buClr>
              <a:buSzPts val="1600"/>
              <a:buFont typeface="Arial"/>
              <a:buNone/>
            </a:pPr>
            <a:r>
              <a:t/>
            </a:r>
            <a:endParaRPr b="0" i="0" sz="1600">
              <a:solidFill>
                <a:srgbClr val="5C5C5C"/>
              </a:solidFill>
              <a:latin typeface="Calibri"/>
              <a:ea typeface="Calibri"/>
              <a:cs typeface="Calibri"/>
              <a:sym typeface="Calibri"/>
            </a:endParaRPr>
          </a:p>
          <a:p>
            <a:pPr indent="-285750" lvl="0" marL="285750" marR="0" rtl="0" algn="l">
              <a:spcBef>
                <a:spcPts val="0"/>
              </a:spcBef>
              <a:spcAft>
                <a:spcPts val="0"/>
              </a:spcAft>
              <a:buClr>
                <a:srgbClr val="2EB1B5"/>
              </a:buClr>
              <a:buSzPts val="1600"/>
              <a:buFont typeface="Arial"/>
              <a:buChar char="•"/>
            </a:pPr>
            <a:r>
              <a:rPr b="1" i="0" lang="es-MX" sz="1600">
                <a:solidFill>
                  <a:srgbClr val="2EB1B5"/>
                </a:solidFill>
                <a:latin typeface="Calibri"/>
                <a:ea typeface="Calibri"/>
                <a:cs typeface="Calibri"/>
                <a:sym typeface="Calibri"/>
              </a:rPr>
              <a:t>Valor al negocio:</a:t>
            </a:r>
            <a:r>
              <a:rPr b="0" i="0" lang="es-MX" sz="1600">
                <a:solidFill>
                  <a:srgbClr val="5C5C5C"/>
                </a:solidFill>
                <a:latin typeface="Calibri"/>
                <a:ea typeface="Calibri"/>
                <a:cs typeface="Calibri"/>
                <a:sym typeface="Calibri"/>
              </a:rPr>
              <a:t> Permite aumentar la eficiencia, una mayor precisión estratégica, reduce el riesgo y mejora la capacidad de empresa.</a:t>
            </a:r>
            <a:endParaRPr/>
          </a:p>
          <a:p>
            <a:pPr indent="-184150" lvl="0" marL="285750" marR="0" rtl="0" algn="l">
              <a:spcBef>
                <a:spcPts val="0"/>
              </a:spcBef>
              <a:spcAft>
                <a:spcPts val="0"/>
              </a:spcAft>
              <a:buClr>
                <a:schemeClr val="dk1"/>
              </a:buClr>
              <a:buSzPts val="1600"/>
              <a:buFont typeface="Arial"/>
              <a:buNone/>
            </a:pPr>
            <a:r>
              <a:t/>
            </a:r>
            <a:endParaRPr b="0" i="0" sz="1600">
              <a:solidFill>
                <a:srgbClr val="5C5C5C"/>
              </a:solidFill>
              <a:latin typeface="Calibri"/>
              <a:ea typeface="Calibri"/>
              <a:cs typeface="Calibri"/>
              <a:sym typeface="Calibri"/>
            </a:endParaRPr>
          </a:p>
          <a:p>
            <a:pPr indent="-285750" lvl="0" marL="285750" marR="0" rtl="0" algn="l">
              <a:spcBef>
                <a:spcPts val="0"/>
              </a:spcBef>
              <a:spcAft>
                <a:spcPts val="0"/>
              </a:spcAft>
              <a:buClr>
                <a:srgbClr val="2EB1B5"/>
              </a:buClr>
              <a:buSzPts val="1600"/>
              <a:buFont typeface="Arial"/>
              <a:buChar char="•"/>
            </a:pPr>
            <a:r>
              <a:rPr b="1" i="0" lang="es-MX" sz="1600">
                <a:solidFill>
                  <a:srgbClr val="2EB1B5"/>
                </a:solidFill>
                <a:latin typeface="Calibri"/>
                <a:ea typeface="Calibri"/>
                <a:cs typeface="Calibri"/>
                <a:sym typeface="Calibri"/>
              </a:rPr>
              <a:t>Valor desde el ángulo financiero:</a:t>
            </a:r>
            <a:r>
              <a:rPr b="0" i="0" lang="es-MX" sz="1600">
                <a:solidFill>
                  <a:srgbClr val="5C5C5C"/>
                </a:solidFill>
                <a:latin typeface="Calibri"/>
                <a:ea typeface="Calibri"/>
                <a:cs typeface="Calibri"/>
                <a:sym typeface="Calibri"/>
              </a:rPr>
              <a:t> Tiene como resultado el ahorro de costos de formación y de reclutamiento; el aumento de ganancias debido a un mejor rendimiento y una mayor rentabilidad global.</a:t>
            </a:r>
            <a:endParaRPr/>
          </a:p>
        </p:txBody>
      </p:sp>
      <p:sp>
        <p:nvSpPr>
          <p:cNvPr id="329" name="Google Shape;329;p27"/>
          <p:cNvSpPr/>
          <p:nvPr/>
        </p:nvSpPr>
        <p:spPr>
          <a:xfrm>
            <a:off x="512023" y="431372"/>
            <a:ext cx="5753310"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IMPACTO DEL MODELO DE COMPETENCIAS EN LAS ORGANIZACIONES</a:t>
            </a:r>
            <a:endParaRPr sz="1300">
              <a:solidFill>
                <a:srgbClr val="438AD7"/>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8"/>
          <p:cNvSpPr/>
          <p:nvPr/>
        </p:nvSpPr>
        <p:spPr>
          <a:xfrm>
            <a:off x="512023" y="431372"/>
            <a:ext cx="5753310"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IMPACTO DEL MODELO DE COMPETENCIAS EN LAS ORGANIZACIONES</a:t>
            </a:r>
            <a:endParaRPr sz="1300">
              <a:solidFill>
                <a:srgbClr val="438AD7"/>
              </a:solidFill>
              <a:latin typeface="Calibri"/>
              <a:ea typeface="Calibri"/>
              <a:cs typeface="Calibri"/>
              <a:sym typeface="Calibri"/>
            </a:endParaRPr>
          </a:p>
        </p:txBody>
      </p:sp>
      <p:sp>
        <p:nvSpPr>
          <p:cNvPr id="335" name="Google Shape;335;p28"/>
          <p:cNvSpPr txBox="1"/>
          <p:nvPr/>
        </p:nvSpPr>
        <p:spPr>
          <a:xfrm>
            <a:off x="537423" y="964674"/>
            <a:ext cx="8178802"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s-MX" sz="1600">
                <a:solidFill>
                  <a:schemeClr val="dk1"/>
                </a:solidFill>
                <a:latin typeface="Calibri"/>
                <a:ea typeface="Calibri"/>
                <a:cs typeface="Calibri"/>
                <a:sym typeface="Calibri"/>
              </a:rPr>
              <a:t>La gestión por competencias:</a:t>
            </a:r>
            <a:endParaRPr/>
          </a:p>
          <a:p>
            <a:pPr indent="0" lvl="0" marL="0" marR="0" rtl="0" algn="l">
              <a:spcBef>
                <a:spcPts val="0"/>
              </a:spcBef>
              <a:spcAft>
                <a:spcPts val="0"/>
              </a:spcAft>
              <a:buNone/>
            </a:pPr>
            <a:r>
              <a:t/>
            </a:r>
            <a:endParaRPr b="0" i="0" sz="1600">
              <a:solidFill>
                <a:schemeClr val="dk1"/>
              </a:solidFill>
              <a:latin typeface="Calibri"/>
              <a:ea typeface="Calibri"/>
              <a:cs typeface="Calibri"/>
              <a:sym typeface="Calibri"/>
            </a:endParaRPr>
          </a:p>
          <a:p>
            <a:pPr indent="-342900" lvl="0" marL="342900" marR="0" rtl="0" algn="l">
              <a:spcBef>
                <a:spcPts val="0"/>
              </a:spcBef>
              <a:spcAft>
                <a:spcPts val="0"/>
              </a:spcAft>
              <a:buClr>
                <a:srgbClr val="68529F"/>
              </a:buClr>
              <a:buSzPts val="1680"/>
              <a:buFont typeface="Calibri"/>
              <a:buAutoNum type="arabicPeriod"/>
            </a:pPr>
            <a:r>
              <a:rPr b="0" i="0" lang="es-MX" sz="1600">
                <a:solidFill>
                  <a:schemeClr val="dk1"/>
                </a:solidFill>
                <a:latin typeface="Calibri"/>
                <a:ea typeface="Calibri"/>
                <a:cs typeface="Calibri"/>
                <a:sym typeface="Calibri"/>
              </a:rPr>
              <a:t>Constituye una </a:t>
            </a:r>
            <a:r>
              <a:rPr b="1" i="1" lang="es-MX" sz="1600">
                <a:solidFill>
                  <a:srgbClr val="68529F"/>
                </a:solidFill>
                <a:latin typeface="Calibri"/>
                <a:ea typeface="Calibri"/>
                <a:cs typeface="Calibri"/>
                <a:sym typeface="Calibri"/>
              </a:rPr>
              <a:t>herramienta eficaz para la gestión del cambio y la mejora de la gestión</a:t>
            </a:r>
            <a:r>
              <a:rPr b="0" i="0" lang="es-MX" sz="1600">
                <a:solidFill>
                  <a:schemeClr val="dk1"/>
                </a:solidFill>
                <a:latin typeface="Calibri"/>
                <a:ea typeface="Calibri"/>
                <a:cs typeface="Calibri"/>
                <a:sym typeface="Calibri"/>
              </a:rPr>
              <a:t>. Con ella la gestión de los recursos humanos adquiere una simplificación de gran valor en etapas de cambio o mejora organizativa.</a:t>
            </a:r>
            <a:endParaRPr/>
          </a:p>
          <a:p>
            <a:pPr indent="-342900" lvl="0" marL="342900" marR="0" rtl="0" algn="l">
              <a:spcBef>
                <a:spcPts val="0"/>
              </a:spcBef>
              <a:spcAft>
                <a:spcPts val="0"/>
              </a:spcAft>
              <a:buClr>
                <a:srgbClr val="68529F"/>
              </a:buClr>
              <a:buSzPts val="1680"/>
              <a:buFont typeface="Calibri"/>
              <a:buAutoNum type="arabicPeriod"/>
            </a:pPr>
            <a:r>
              <a:rPr b="0" i="0" lang="es-MX" sz="1600">
                <a:solidFill>
                  <a:schemeClr val="dk1"/>
                </a:solidFill>
                <a:latin typeface="Calibri"/>
                <a:ea typeface="Calibri"/>
                <a:cs typeface="Calibri"/>
                <a:sym typeface="Calibri"/>
              </a:rPr>
              <a:t>Facilita la </a:t>
            </a:r>
            <a:r>
              <a:rPr b="1" i="1" lang="es-MX" sz="1600">
                <a:solidFill>
                  <a:srgbClr val="68529F"/>
                </a:solidFill>
                <a:latin typeface="Calibri"/>
                <a:ea typeface="Calibri"/>
                <a:cs typeface="Calibri"/>
                <a:sym typeface="Calibri"/>
              </a:rPr>
              <a:t>evaluación continua del desempeño de forma generalizada</a:t>
            </a:r>
            <a:r>
              <a:rPr b="0" i="0" lang="es-MX" sz="1600">
                <a:solidFill>
                  <a:schemeClr val="dk1"/>
                </a:solidFill>
                <a:latin typeface="Calibri"/>
                <a:ea typeface="Calibri"/>
                <a:cs typeface="Calibri"/>
                <a:sym typeface="Calibri"/>
              </a:rPr>
              <a:t>. La mejora profesional individual y del grupo de trabajo están en continua progresión integrándose cotidianamente en la organización.</a:t>
            </a:r>
            <a:endParaRPr/>
          </a:p>
          <a:p>
            <a:pPr indent="-342900" lvl="0" marL="342900" marR="0" rtl="0" algn="l">
              <a:spcBef>
                <a:spcPts val="0"/>
              </a:spcBef>
              <a:spcAft>
                <a:spcPts val="0"/>
              </a:spcAft>
              <a:buClr>
                <a:srgbClr val="68529F"/>
              </a:buClr>
              <a:buSzPts val="1680"/>
              <a:buFont typeface="Calibri"/>
              <a:buAutoNum type="arabicPeriod"/>
            </a:pPr>
            <a:r>
              <a:rPr b="0" i="0" lang="es-MX" sz="1600">
                <a:solidFill>
                  <a:schemeClr val="dk1"/>
                </a:solidFill>
                <a:latin typeface="Calibri"/>
                <a:ea typeface="Calibri"/>
                <a:cs typeface="Calibri"/>
                <a:sym typeface="Calibri"/>
              </a:rPr>
              <a:t>Mejora el </a:t>
            </a:r>
            <a:r>
              <a:rPr b="1" i="1" lang="es-MX" sz="1600">
                <a:solidFill>
                  <a:srgbClr val="68529F"/>
                </a:solidFill>
                <a:latin typeface="Calibri"/>
                <a:ea typeface="Calibri"/>
                <a:cs typeface="Calibri"/>
                <a:sym typeface="Calibri"/>
              </a:rPr>
              <a:t>rendimiento individual y organizacional</a:t>
            </a:r>
            <a:r>
              <a:rPr b="0" i="0" lang="es-MX" sz="1600">
                <a:solidFill>
                  <a:schemeClr val="dk1"/>
                </a:solidFill>
                <a:latin typeface="Calibri"/>
                <a:ea typeface="Calibri"/>
                <a:cs typeface="Calibri"/>
                <a:sym typeface="Calibri"/>
              </a:rPr>
              <a:t>. Al alinear las competencias específicas y genéricas demandadas por la empresa con las del trabajador, integra los objetivos de la organización con los de la persona. Así, se genera un compromiso personal del empleado por lograr un alto grado de excelencia en las competencias identificadas en él, incrementando su rendimiento.</a:t>
            </a:r>
            <a:endParaRPr/>
          </a:p>
          <a:p>
            <a:pPr indent="-342900" lvl="0" marL="342900" marR="0" rtl="0" algn="l">
              <a:spcBef>
                <a:spcPts val="0"/>
              </a:spcBef>
              <a:spcAft>
                <a:spcPts val="0"/>
              </a:spcAft>
              <a:buClr>
                <a:srgbClr val="68529F"/>
              </a:buClr>
              <a:buSzPts val="1680"/>
              <a:buFont typeface="Calibri"/>
              <a:buAutoNum type="arabicPeriod"/>
            </a:pPr>
            <a:r>
              <a:rPr b="0" i="0" lang="es-MX" sz="1600">
                <a:solidFill>
                  <a:schemeClr val="dk1"/>
                </a:solidFill>
                <a:latin typeface="Calibri"/>
                <a:ea typeface="Calibri"/>
                <a:cs typeface="Calibri"/>
                <a:sym typeface="Calibri"/>
              </a:rPr>
              <a:t>Introduce un </a:t>
            </a:r>
            <a:r>
              <a:rPr b="1" i="1" lang="es-MX" sz="1600">
                <a:solidFill>
                  <a:srgbClr val="68529F"/>
                </a:solidFill>
                <a:latin typeface="Calibri"/>
                <a:ea typeface="Calibri"/>
                <a:cs typeface="Calibri"/>
                <a:sym typeface="Calibri"/>
              </a:rPr>
              <a:t>nuevo modelo de liderazgo facilitador y capacitador</a:t>
            </a:r>
            <a:r>
              <a:rPr b="0" i="0" lang="es-MX" sz="1600">
                <a:solidFill>
                  <a:schemeClr val="dk1"/>
                </a:solidFill>
                <a:latin typeface="Calibri"/>
                <a:ea typeface="Calibri"/>
                <a:cs typeface="Calibri"/>
                <a:sym typeface="Calibri"/>
              </a:rPr>
              <a:t> cuyo resultado es un clima laboral de mutua cooperación.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9"/>
          <p:cNvSpPr/>
          <p:nvPr/>
        </p:nvSpPr>
        <p:spPr>
          <a:xfrm>
            <a:off x="512023" y="431372"/>
            <a:ext cx="5753310"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IMPACTO DEL MODELO DE COMPETENCIAS EN LAS ORGANIZACIONES</a:t>
            </a:r>
            <a:endParaRPr sz="1300">
              <a:solidFill>
                <a:srgbClr val="438AD7"/>
              </a:solidFill>
              <a:latin typeface="Calibri"/>
              <a:ea typeface="Calibri"/>
              <a:cs typeface="Calibri"/>
              <a:sym typeface="Calibri"/>
            </a:endParaRPr>
          </a:p>
        </p:txBody>
      </p:sp>
      <p:sp>
        <p:nvSpPr>
          <p:cNvPr id="341" name="Google Shape;341;p29"/>
          <p:cNvSpPr txBox="1"/>
          <p:nvPr/>
        </p:nvSpPr>
        <p:spPr>
          <a:xfrm>
            <a:off x="465666" y="1013999"/>
            <a:ext cx="8212667" cy="329320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s-MX" sz="1600">
                <a:solidFill>
                  <a:schemeClr val="dk1"/>
                </a:solidFill>
                <a:latin typeface="Calibri"/>
                <a:ea typeface="Calibri"/>
                <a:cs typeface="Calibri"/>
                <a:sym typeface="Calibri"/>
              </a:rPr>
              <a:t>La gestión por competencias:</a:t>
            </a:r>
            <a:endParaRPr/>
          </a:p>
          <a:p>
            <a:pPr indent="0" lvl="0" marL="0" marR="0" rtl="0" algn="l">
              <a:spcBef>
                <a:spcPts val="0"/>
              </a:spcBef>
              <a:spcAft>
                <a:spcPts val="0"/>
              </a:spcAft>
              <a:buNone/>
            </a:pPr>
            <a:r>
              <a:t/>
            </a:r>
            <a:endParaRPr b="0" i="0" sz="1600">
              <a:solidFill>
                <a:schemeClr val="dk1"/>
              </a:solidFill>
              <a:latin typeface="Calibri"/>
              <a:ea typeface="Calibri"/>
              <a:cs typeface="Calibri"/>
              <a:sym typeface="Calibri"/>
            </a:endParaRPr>
          </a:p>
          <a:p>
            <a:pPr indent="-342900" lvl="0" marL="342900" marR="0" rtl="0" algn="l">
              <a:spcBef>
                <a:spcPts val="0"/>
              </a:spcBef>
              <a:spcAft>
                <a:spcPts val="0"/>
              </a:spcAft>
              <a:buClr>
                <a:srgbClr val="68529F"/>
              </a:buClr>
              <a:buSzPts val="1680"/>
              <a:buFont typeface="Calibri"/>
              <a:buAutoNum type="arabicPeriod" startAt="5"/>
            </a:pPr>
            <a:r>
              <a:rPr b="0" i="0" lang="es-MX" sz="1600">
                <a:solidFill>
                  <a:schemeClr val="dk1"/>
                </a:solidFill>
                <a:latin typeface="Calibri"/>
                <a:ea typeface="Calibri"/>
                <a:cs typeface="Calibri"/>
                <a:sym typeface="Calibri"/>
              </a:rPr>
              <a:t>Contribuye a </a:t>
            </a:r>
            <a:r>
              <a:rPr b="1" i="1" lang="es-MX" sz="1600">
                <a:solidFill>
                  <a:srgbClr val="68529F"/>
                </a:solidFill>
                <a:latin typeface="Calibri"/>
                <a:ea typeface="Calibri"/>
                <a:cs typeface="Calibri"/>
                <a:sym typeface="Calibri"/>
              </a:rPr>
              <a:t>adaptar a la persona al puesto </a:t>
            </a:r>
            <a:r>
              <a:rPr b="0" i="0" lang="es-MX" sz="1600">
                <a:solidFill>
                  <a:schemeClr val="dk1"/>
                </a:solidFill>
                <a:latin typeface="Calibri"/>
                <a:ea typeface="Calibri"/>
                <a:cs typeface="Calibri"/>
                <a:sym typeface="Calibri"/>
              </a:rPr>
              <a:t>y a la cultura organizativa.</a:t>
            </a:r>
            <a:endParaRPr/>
          </a:p>
          <a:p>
            <a:pPr indent="-342900" lvl="0" marL="342900" marR="0" rtl="0" algn="l">
              <a:spcBef>
                <a:spcPts val="0"/>
              </a:spcBef>
              <a:spcAft>
                <a:spcPts val="0"/>
              </a:spcAft>
              <a:buClr>
                <a:srgbClr val="68529F"/>
              </a:buClr>
              <a:buSzPts val="1680"/>
              <a:buFont typeface="Calibri"/>
              <a:buAutoNum type="arabicPeriod" startAt="5"/>
            </a:pPr>
            <a:r>
              <a:rPr b="0" i="0" lang="es-MX" sz="1600">
                <a:solidFill>
                  <a:schemeClr val="dk1"/>
                </a:solidFill>
                <a:latin typeface="Calibri"/>
                <a:ea typeface="Calibri"/>
                <a:cs typeface="Calibri"/>
                <a:sym typeface="Calibri"/>
              </a:rPr>
              <a:t>Incrementa la </a:t>
            </a:r>
            <a:r>
              <a:rPr b="1" i="1" lang="es-MX" sz="1600">
                <a:solidFill>
                  <a:srgbClr val="68529F"/>
                </a:solidFill>
                <a:latin typeface="Calibri"/>
                <a:ea typeface="Calibri"/>
                <a:cs typeface="Calibri"/>
                <a:sym typeface="Calibri"/>
              </a:rPr>
              <a:t>satisfacción y motivación de la persona</a:t>
            </a:r>
            <a:r>
              <a:rPr b="0" i="0" lang="es-MX" sz="1600">
                <a:solidFill>
                  <a:schemeClr val="dk1"/>
                </a:solidFill>
                <a:latin typeface="Calibri"/>
                <a:ea typeface="Calibri"/>
                <a:cs typeface="Calibri"/>
                <a:sym typeface="Calibri"/>
              </a:rPr>
              <a:t> a la vez que le estimula a maximizar su eficiencia.</a:t>
            </a:r>
            <a:endParaRPr/>
          </a:p>
          <a:p>
            <a:pPr indent="-342900" lvl="0" marL="342900" marR="0" rtl="0" algn="l">
              <a:spcBef>
                <a:spcPts val="0"/>
              </a:spcBef>
              <a:spcAft>
                <a:spcPts val="0"/>
              </a:spcAft>
              <a:buClr>
                <a:srgbClr val="68529F"/>
              </a:buClr>
              <a:buSzPts val="1680"/>
              <a:buFont typeface="Calibri"/>
              <a:buAutoNum type="arabicPeriod" startAt="5"/>
            </a:pPr>
            <a:r>
              <a:rPr b="0" i="0" lang="es-MX" sz="1600">
                <a:solidFill>
                  <a:schemeClr val="dk1"/>
                </a:solidFill>
                <a:latin typeface="Calibri"/>
                <a:ea typeface="Calibri"/>
                <a:cs typeface="Calibri"/>
                <a:sym typeface="Calibri"/>
              </a:rPr>
              <a:t>A partir de los resultados de la evaluación del desempeño, proporciona la base para </a:t>
            </a:r>
            <a:r>
              <a:rPr b="1" i="1" lang="es-MX" sz="1600">
                <a:solidFill>
                  <a:srgbClr val="68529F"/>
                </a:solidFill>
                <a:latin typeface="Calibri"/>
                <a:ea typeface="Calibri"/>
                <a:cs typeface="Calibri"/>
                <a:sym typeface="Calibri"/>
              </a:rPr>
              <a:t>establecer un sistema de remuneración más justo, equitativo y eficiente</a:t>
            </a:r>
            <a:r>
              <a:rPr b="0" i="0" lang="es-MX" sz="1600">
                <a:solidFill>
                  <a:schemeClr val="dk1"/>
                </a:solidFill>
                <a:latin typeface="Calibri"/>
                <a:ea typeface="Calibri"/>
                <a:cs typeface="Calibri"/>
                <a:sym typeface="Calibri"/>
              </a:rPr>
              <a:t>.</a:t>
            </a:r>
            <a:endParaRPr/>
          </a:p>
          <a:p>
            <a:pPr indent="-342900" lvl="0" marL="342900" marR="0" rtl="0" algn="l">
              <a:spcBef>
                <a:spcPts val="0"/>
              </a:spcBef>
              <a:spcAft>
                <a:spcPts val="0"/>
              </a:spcAft>
              <a:buClr>
                <a:srgbClr val="68529F"/>
              </a:buClr>
              <a:buSzPts val="1680"/>
              <a:buFont typeface="Calibri"/>
              <a:buAutoNum type="arabicPeriod" startAt="5"/>
            </a:pPr>
            <a:r>
              <a:rPr b="0" i="0" lang="es-MX" sz="1600">
                <a:solidFill>
                  <a:schemeClr val="dk1"/>
                </a:solidFill>
                <a:latin typeface="Calibri"/>
                <a:ea typeface="Calibri"/>
                <a:cs typeface="Calibri"/>
                <a:sym typeface="Calibri"/>
              </a:rPr>
              <a:t>Respecto al branding, la gestión por competencias </a:t>
            </a:r>
            <a:r>
              <a:rPr b="1" i="1" lang="es-MX" sz="1600">
                <a:solidFill>
                  <a:srgbClr val="68529F"/>
                </a:solidFill>
                <a:latin typeface="Calibri"/>
                <a:ea typeface="Calibri"/>
                <a:cs typeface="Calibri"/>
                <a:sym typeface="Calibri"/>
              </a:rPr>
              <a:t>aporta en la excelencia en el desempeño hacia los clientes</a:t>
            </a:r>
            <a:r>
              <a:rPr b="0" i="0" lang="es-MX" sz="1600">
                <a:solidFill>
                  <a:schemeClr val="dk1"/>
                </a:solidFill>
                <a:latin typeface="Calibri"/>
                <a:ea typeface="Calibri"/>
                <a:cs typeface="Calibri"/>
                <a:sym typeface="Calibri"/>
              </a:rPr>
              <a:t>. La empresa es percibida como sólida y confiable, dado su compromiso por garantizar un negocio con desempeño óptimo.</a:t>
            </a:r>
            <a:endParaRPr/>
          </a:p>
          <a:p>
            <a:pPr indent="-342900" lvl="0" marL="342900" marR="0" rtl="0" algn="l">
              <a:spcBef>
                <a:spcPts val="0"/>
              </a:spcBef>
              <a:spcAft>
                <a:spcPts val="0"/>
              </a:spcAft>
              <a:buClr>
                <a:srgbClr val="68529F"/>
              </a:buClr>
              <a:buSzPts val="1680"/>
              <a:buFont typeface="Calibri"/>
              <a:buAutoNum type="arabicPeriod" startAt="5"/>
            </a:pPr>
            <a:r>
              <a:rPr b="0" i="0" lang="es-MX" sz="1600">
                <a:solidFill>
                  <a:schemeClr val="dk1"/>
                </a:solidFill>
                <a:latin typeface="Calibri"/>
                <a:ea typeface="Calibri"/>
                <a:cs typeface="Calibri"/>
                <a:sym typeface="Calibri"/>
              </a:rPr>
              <a:t>Genera </a:t>
            </a:r>
            <a:r>
              <a:rPr b="1" i="1" lang="es-MX" sz="1600">
                <a:solidFill>
                  <a:srgbClr val="68529F"/>
                </a:solidFill>
                <a:latin typeface="Calibri"/>
                <a:ea typeface="Calibri"/>
                <a:cs typeface="Calibri"/>
                <a:sym typeface="Calibri"/>
              </a:rPr>
              <a:t>ventajas competitivas</a:t>
            </a:r>
            <a:r>
              <a:rPr b="0" i="0" lang="es-MX" sz="1600">
                <a:solidFill>
                  <a:schemeClr val="dk1"/>
                </a:solidFill>
                <a:latin typeface="Calibri"/>
                <a:ea typeface="Calibri"/>
                <a:cs typeface="Calibri"/>
                <a:sym typeface="Calibri"/>
              </a:rPr>
              <a:t>. Partiendo de un mejor control y un ajuste de desviaciones más efectivo, se generan respuestas más rápidas a la demanda de los clientes, así como tiempos de reacción más cortos, mayor agilidad y actualización.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 name="Shape 41"/>
        <p:cNvGrpSpPr/>
        <p:nvPr/>
      </p:nvGrpSpPr>
      <p:grpSpPr>
        <a:xfrm>
          <a:off x="0" y="0"/>
          <a:ext cx="0" cy="0"/>
          <a:chOff x="0" y="0"/>
          <a:chExt cx="0" cy="0"/>
        </a:xfrm>
      </p:grpSpPr>
      <p:sp>
        <p:nvSpPr>
          <p:cNvPr id="42" name="Google Shape;42;p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 name="Google Shape;43;p3"/>
          <p:cNvSpPr/>
          <p:nvPr/>
        </p:nvSpPr>
        <p:spPr>
          <a:xfrm>
            <a:off x="424252" y="3703125"/>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MX" sz="2800">
                <a:solidFill>
                  <a:schemeClr val="lt1"/>
                </a:solidFill>
                <a:latin typeface="Calibri"/>
                <a:ea typeface="Calibri"/>
                <a:cs typeface="Calibri"/>
                <a:sym typeface="Calibri"/>
              </a:rPr>
              <a:t>/ ¿QUÉ ES UNA COMPETENCIA?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0"/>
          <p:cNvSpPr/>
          <p:nvPr/>
        </p:nvSpPr>
        <p:spPr>
          <a:xfrm>
            <a:off x="512023" y="431372"/>
            <a:ext cx="5753310"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IMPACTO DEL MODELO DE COMPETENCIAS EN LAS ORGANIZACIONES</a:t>
            </a:r>
            <a:endParaRPr sz="1300">
              <a:solidFill>
                <a:srgbClr val="438AD7"/>
              </a:solidFill>
              <a:latin typeface="Calibri"/>
              <a:ea typeface="Calibri"/>
              <a:cs typeface="Calibri"/>
              <a:sym typeface="Calibri"/>
            </a:endParaRPr>
          </a:p>
        </p:txBody>
      </p:sp>
      <p:sp>
        <p:nvSpPr>
          <p:cNvPr id="347" name="Google Shape;347;p30"/>
          <p:cNvSpPr txBox="1"/>
          <p:nvPr/>
        </p:nvSpPr>
        <p:spPr>
          <a:xfrm>
            <a:off x="512022" y="972953"/>
            <a:ext cx="7804663" cy="280076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s-MX" sz="1600">
                <a:solidFill>
                  <a:schemeClr val="dk1"/>
                </a:solidFill>
                <a:latin typeface="Calibri"/>
                <a:ea typeface="Calibri"/>
                <a:cs typeface="Calibri"/>
                <a:sym typeface="Calibri"/>
              </a:rPr>
              <a:t>La gestión por competencias:</a:t>
            </a:r>
            <a:endParaRPr/>
          </a:p>
          <a:p>
            <a:pPr indent="0" lvl="0" marL="0" marR="0" rtl="0" algn="l">
              <a:spcBef>
                <a:spcPts val="0"/>
              </a:spcBef>
              <a:spcAft>
                <a:spcPts val="0"/>
              </a:spcAft>
              <a:buNone/>
            </a:pPr>
            <a:r>
              <a:t/>
            </a:r>
            <a:endParaRPr b="0" i="0" sz="1600">
              <a:solidFill>
                <a:schemeClr val="dk1"/>
              </a:solidFill>
              <a:latin typeface="Calibri"/>
              <a:ea typeface="Calibri"/>
              <a:cs typeface="Calibri"/>
              <a:sym typeface="Calibri"/>
            </a:endParaRPr>
          </a:p>
          <a:p>
            <a:pPr indent="-342900" lvl="0" marL="342900" marR="0" rtl="0" algn="l">
              <a:spcBef>
                <a:spcPts val="0"/>
              </a:spcBef>
              <a:spcAft>
                <a:spcPts val="0"/>
              </a:spcAft>
              <a:buClr>
                <a:srgbClr val="68529F"/>
              </a:buClr>
              <a:buSzPts val="1680"/>
              <a:buFont typeface="Calibri"/>
              <a:buAutoNum type="arabicPeriod" startAt="10"/>
            </a:pPr>
            <a:r>
              <a:rPr b="0" i="0" lang="es-MX" sz="1600">
                <a:solidFill>
                  <a:schemeClr val="dk1"/>
                </a:solidFill>
                <a:latin typeface="Calibri"/>
                <a:ea typeface="Calibri"/>
                <a:cs typeface="Calibri"/>
                <a:sym typeface="Calibri"/>
              </a:rPr>
              <a:t>Facilita la </a:t>
            </a:r>
            <a:r>
              <a:rPr b="1" i="1" lang="es-MX" sz="1600">
                <a:solidFill>
                  <a:srgbClr val="68529F"/>
                </a:solidFill>
                <a:latin typeface="Calibri"/>
                <a:ea typeface="Calibri"/>
                <a:cs typeface="Calibri"/>
                <a:sym typeface="Calibri"/>
              </a:rPr>
              <a:t>búsqueda y retención de talento</a:t>
            </a:r>
            <a:r>
              <a:rPr b="0" i="0" lang="es-MX" sz="1600">
                <a:solidFill>
                  <a:schemeClr val="dk1"/>
                </a:solidFill>
                <a:latin typeface="Calibri"/>
                <a:ea typeface="Calibri"/>
                <a:cs typeface="Calibri"/>
                <a:sym typeface="Calibri"/>
              </a:rPr>
              <a:t>, simplificando la generación de planes para su desarrollo como los de formación y de carrera. Los profesionales mejor calificados se interesan por trabajar en un lugar con reputación y que logra estos resultados.</a:t>
            </a:r>
            <a:endParaRPr/>
          </a:p>
          <a:p>
            <a:pPr indent="-342900" lvl="0" marL="342900" marR="0" rtl="0" algn="l">
              <a:spcBef>
                <a:spcPts val="0"/>
              </a:spcBef>
              <a:spcAft>
                <a:spcPts val="0"/>
              </a:spcAft>
              <a:buClr>
                <a:srgbClr val="68529F"/>
              </a:buClr>
              <a:buSzPts val="1680"/>
              <a:buFont typeface="Calibri"/>
              <a:buAutoNum type="arabicPeriod" startAt="10"/>
            </a:pPr>
            <a:r>
              <a:rPr b="1" i="1" lang="es-MX" sz="1600">
                <a:solidFill>
                  <a:srgbClr val="68529F"/>
                </a:solidFill>
                <a:latin typeface="Calibri"/>
                <a:ea typeface="Calibri"/>
                <a:cs typeface="Calibri"/>
                <a:sym typeface="Calibri"/>
              </a:rPr>
              <a:t>Disminuye los costos</a:t>
            </a:r>
            <a:r>
              <a:rPr b="0" i="0" lang="es-MX" sz="1600">
                <a:solidFill>
                  <a:schemeClr val="dk1"/>
                </a:solidFill>
                <a:latin typeface="Calibri"/>
                <a:ea typeface="Calibri"/>
                <a:cs typeface="Calibri"/>
                <a:sym typeface="Calibri"/>
              </a:rPr>
              <a:t>. Un entorno laboral en el que los empleados se sienten más motivados aumenta la productividad y el rendimiento, tanto individual como de los equipos. </a:t>
            </a:r>
            <a:endParaRPr/>
          </a:p>
          <a:p>
            <a:pPr indent="-342900" lvl="0" marL="342900" marR="0" rtl="0" algn="l">
              <a:spcBef>
                <a:spcPts val="0"/>
              </a:spcBef>
              <a:spcAft>
                <a:spcPts val="0"/>
              </a:spcAft>
              <a:buClr>
                <a:srgbClr val="68529F"/>
              </a:buClr>
              <a:buSzPts val="1680"/>
              <a:buFont typeface="Calibri"/>
              <a:buAutoNum type="arabicPeriod" startAt="10"/>
            </a:pPr>
            <a:r>
              <a:rPr b="0" i="0" lang="es-MX" sz="1600">
                <a:solidFill>
                  <a:schemeClr val="dk1"/>
                </a:solidFill>
                <a:latin typeface="Calibri"/>
                <a:ea typeface="Calibri"/>
                <a:cs typeface="Calibri"/>
                <a:sym typeface="Calibri"/>
              </a:rPr>
              <a:t>También </a:t>
            </a:r>
            <a:r>
              <a:rPr b="1" i="1" lang="es-MX" sz="1600">
                <a:solidFill>
                  <a:srgbClr val="68529F"/>
                </a:solidFill>
                <a:latin typeface="Calibri"/>
                <a:ea typeface="Calibri"/>
                <a:cs typeface="Calibri"/>
                <a:sym typeface="Calibri"/>
              </a:rPr>
              <a:t>disminuye los errores</a:t>
            </a:r>
            <a:r>
              <a:rPr b="0" i="0" lang="es-MX" sz="1600">
                <a:solidFill>
                  <a:schemeClr val="dk1"/>
                </a:solidFill>
                <a:latin typeface="Calibri"/>
                <a:ea typeface="Calibri"/>
                <a:cs typeface="Calibri"/>
                <a:sym typeface="Calibri"/>
              </a:rPr>
              <a:t>; tiene necesidades de formación más específicas; disminuye notablemente el ausentismo laboral y la rotación de personal, que son dos de las variables con mayor incidencia en costos que tiene la gestión de personas.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1"/>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4" name="Google Shape;354;p31"/>
          <p:cNvSpPr/>
          <p:nvPr/>
        </p:nvSpPr>
        <p:spPr>
          <a:xfrm>
            <a:off x="511153" y="769612"/>
            <a:ext cx="8057113" cy="4616648"/>
          </a:xfrm>
          <a:prstGeom prst="rect">
            <a:avLst/>
          </a:prstGeom>
          <a:noFill/>
          <a:ln>
            <a:noFill/>
          </a:ln>
        </p:spPr>
        <p:txBody>
          <a:bodyPr anchorCtr="0" anchor="t" bIns="0" lIns="0" spcFirstLastPara="1" rIns="0" wrap="square" tIns="0">
            <a:spAutoFit/>
          </a:bodyPr>
          <a:lstStyle/>
          <a:p>
            <a:pPr indent="-180975" lvl="0" marL="180975" marR="0" rtl="0" algn="l">
              <a:spcBef>
                <a:spcPts val="0"/>
              </a:spcBef>
              <a:spcAft>
                <a:spcPts val="0"/>
              </a:spcAft>
              <a:buClr>
                <a:srgbClr val="FFFFFF"/>
              </a:buClr>
              <a:buSzPts val="1500"/>
              <a:buFont typeface="Arial"/>
              <a:buChar char="•"/>
            </a:pPr>
            <a:r>
              <a:rPr lang="es-MX" sz="1500">
                <a:solidFill>
                  <a:srgbClr val="FFFFFF"/>
                </a:solidFill>
                <a:latin typeface="Calibri"/>
                <a:ea typeface="Calibri"/>
                <a:cs typeface="Calibri"/>
                <a:sym typeface="Calibri"/>
              </a:rPr>
              <a:t>Las competencias laborales se utilizan para determinar la compatibilidad entre el puesto y la persona y conocer su avance en el desarrollo del perfil organizacional.</a:t>
            </a:r>
            <a:endParaRPr sz="1500">
              <a:solidFill>
                <a:srgbClr val="FFFFFF"/>
              </a:solidFill>
              <a:latin typeface="Calibri"/>
              <a:ea typeface="Calibri"/>
              <a:cs typeface="Calibri"/>
              <a:sym typeface="Calibri"/>
            </a:endParaRPr>
          </a:p>
          <a:p>
            <a:pPr indent="-85725" lvl="0" marL="180975" marR="0" rtl="0" algn="l">
              <a:spcBef>
                <a:spcPts val="0"/>
              </a:spcBef>
              <a:spcAft>
                <a:spcPts val="0"/>
              </a:spcAft>
              <a:buClr>
                <a:schemeClr val="dk1"/>
              </a:buClr>
              <a:buSzPts val="1500"/>
              <a:buFont typeface="Arial"/>
              <a:buNone/>
            </a:pPr>
            <a:r>
              <a:t/>
            </a:r>
            <a:endParaRPr sz="1500">
              <a:solidFill>
                <a:srgbClr val="FFFFFF"/>
              </a:solidFill>
              <a:latin typeface="Calibri"/>
              <a:ea typeface="Calibri"/>
              <a:cs typeface="Calibri"/>
              <a:sym typeface="Calibri"/>
            </a:endParaRPr>
          </a:p>
          <a:p>
            <a:pPr indent="-180975" lvl="0" marL="180975" marR="0" rtl="0" algn="l">
              <a:spcBef>
                <a:spcPts val="0"/>
              </a:spcBef>
              <a:spcAft>
                <a:spcPts val="0"/>
              </a:spcAft>
              <a:buClr>
                <a:srgbClr val="FFFFFF"/>
              </a:buClr>
              <a:buSzPts val="1500"/>
              <a:buFont typeface="Arial"/>
              <a:buChar char="•"/>
            </a:pPr>
            <a:r>
              <a:rPr lang="es-MX" sz="1500">
                <a:solidFill>
                  <a:srgbClr val="FFFFFF"/>
                </a:solidFill>
                <a:latin typeface="Calibri"/>
                <a:ea typeface="Calibri"/>
                <a:cs typeface="Calibri"/>
                <a:sym typeface="Calibri"/>
              </a:rPr>
              <a:t>Las competencias genéricas no tienen que ser innatas, éstas se pueden aprender y desarrollar.</a:t>
            </a:r>
            <a:endParaRPr sz="1500">
              <a:solidFill>
                <a:srgbClr val="FFFFFF"/>
              </a:solidFill>
              <a:latin typeface="Calibri"/>
              <a:ea typeface="Calibri"/>
              <a:cs typeface="Calibri"/>
              <a:sym typeface="Calibri"/>
            </a:endParaRPr>
          </a:p>
          <a:p>
            <a:pPr indent="-85725" lvl="0" marL="180975" marR="0" rtl="0" algn="l">
              <a:spcBef>
                <a:spcPts val="0"/>
              </a:spcBef>
              <a:spcAft>
                <a:spcPts val="0"/>
              </a:spcAft>
              <a:buClr>
                <a:schemeClr val="dk1"/>
              </a:buClr>
              <a:buSzPts val="1500"/>
              <a:buFont typeface="Arial"/>
              <a:buNone/>
            </a:pPr>
            <a:r>
              <a:t/>
            </a:r>
            <a:endParaRPr sz="1500">
              <a:solidFill>
                <a:srgbClr val="FFFFFF"/>
              </a:solidFill>
              <a:latin typeface="Calibri"/>
              <a:ea typeface="Calibri"/>
              <a:cs typeface="Calibri"/>
              <a:sym typeface="Calibri"/>
            </a:endParaRPr>
          </a:p>
          <a:p>
            <a:pPr indent="-180975" lvl="0" marL="180975" marR="0" rtl="0" algn="l">
              <a:spcBef>
                <a:spcPts val="0"/>
              </a:spcBef>
              <a:spcAft>
                <a:spcPts val="0"/>
              </a:spcAft>
              <a:buClr>
                <a:srgbClr val="FFFFFF"/>
              </a:buClr>
              <a:buSzPts val="1500"/>
              <a:buFont typeface="Arial"/>
              <a:buChar char="•"/>
            </a:pPr>
            <a:r>
              <a:rPr lang="es-MX" sz="1500">
                <a:solidFill>
                  <a:srgbClr val="FFFFFF"/>
                </a:solidFill>
                <a:latin typeface="Calibri"/>
                <a:ea typeface="Calibri"/>
                <a:cs typeface="Calibri"/>
                <a:sym typeface="Calibri"/>
              </a:rPr>
              <a:t>Los modelos de competencias aportan valor en tres frentes: Valor a las personas; valor al negocio y valor financiero.</a:t>
            </a:r>
            <a:endParaRPr sz="1500">
              <a:solidFill>
                <a:schemeClr val="dk1"/>
              </a:solidFill>
              <a:latin typeface="Calibri"/>
              <a:ea typeface="Calibri"/>
              <a:cs typeface="Calibri"/>
              <a:sym typeface="Calibri"/>
            </a:endParaRPr>
          </a:p>
          <a:p>
            <a:pPr indent="-85725" lvl="0" marL="180975" marR="0" rtl="0" algn="l">
              <a:spcBef>
                <a:spcPts val="0"/>
              </a:spcBef>
              <a:spcAft>
                <a:spcPts val="0"/>
              </a:spcAft>
              <a:buClr>
                <a:schemeClr val="dk1"/>
              </a:buClr>
              <a:buSzPts val="1500"/>
              <a:buFont typeface="Arial"/>
              <a:buNone/>
            </a:pPr>
            <a:r>
              <a:t/>
            </a:r>
            <a:endParaRPr sz="1500">
              <a:solidFill>
                <a:srgbClr val="FFFFFF"/>
              </a:solidFill>
              <a:latin typeface="Calibri"/>
              <a:ea typeface="Calibri"/>
              <a:cs typeface="Calibri"/>
              <a:sym typeface="Calibri"/>
            </a:endParaRPr>
          </a:p>
          <a:p>
            <a:pPr indent="-180975" lvl="0" marL="180975" marR="0" rtl="0" algn="l">
              <a:spcBef>
                <a:spcPts val="0"/>
              </a:spcBef>
              <a:spcAft>
                <a:spcPts val="0"/>
              </a:spcAft>
              <a:buClr>
                <a:srgbClr val="FFFFFF"/>
              </a:buClr>
              <a:buSzPts val="1500"/>
              <a:buFont typeface="Arial"/>
              <a:buChar char="•"/>
            </a:pPr>
            <a:r>
              <a:rPr lang="es-MX" sz="1500">
                <a:solidFill>
                  <a:srgbClr val="FFFFFF"/>
                </a:solidFill>
                <a:latin typeface="Calibri"/>
                <a:ea typeface="Calibri"/>
                <a:cs typeface="Calibri"/>
                <a:sym typeface="Calibri"/>
              </a:rPr>
              <a:t>La primera dimensión de la inteligencia emocional es la consciencia de uno mismo, conocida también como autoconocimiento. Si trabajamos en conocernos a nosotros mismos con honestidad y profundidad, descubriremos cuáles son nuestras competencias y nos desarrollaremos profesionalmente de acuerdo a ellas, descubriendo así nuestra vocación o propósito profesional, generando automotivación, una fuerza que nos lleva a la acción siendo capaces de vencer cualquier obstáculo para conseguir nuestra meta, entendiendo que nos satisface a nosotros tanto como a las personas que también se </a:t>
            </a:r>
            <a:r>
              <a:rPr lang="es-MX" sz="1500">
                <a:solidFill>
                  <a:srgbClr val="FFFFFF"/>
                </a:solidFill>
                <a:latin typeface="Calibri"/>
                <a:ea typeface="Calibri"/>
                <a:cs typeface="Calibri"/>
                <a:sym typeface="Calibri"/>
              </a:rPr>
              <a:t>beneficiarán</a:t>
            </a:r>
            <a:r>
              <a:rPr lang="es-MX" sz="1500">
                <a:solidFill>
                  <a:srgbClr val="FFFFFF"/>
                </a:solidFill>
                <a:latin typeface="Calibri"/>
                <a:ea typeface="Calibri"/>
                <a:cs typeface="Calibri"/>
                <a:sym typeface="Calibri"/>
              </a:rPr>
              <a:t> de nuestra función profesional, aportando a la mejora de nuestra comunidad y sociedad.</a:t>
            </a:r>
            <a:endParaRPr/>
          </a:p>
          <a:p>
            <a:pPr indent="-85725" lvl="0" marL="180975" marR="0" rtl="0" algn="l">
              <a:spcBef>
                <a:spcPts val="0"/>
              </a:spcBef>
              <a:spcAft>
                <a:spcPts val="0"/>
              </a:spcAft>
              <a:buClr>
                <a:schemeClr val="dk1"/>
              </a:buClr>
              <a:buSzPts val="1500"/>
              <a:buFont typeface="Arial"/>
              <a:buNone/>
            </a:pPr>
            <a:r>
              <a:t/>
            </a:r>
            <a:endParaRPr sz="1500">
              <a:solidFill>
                <a:srgbClr val="FFFFFF"/>
              </a:solidFill>
              <a:latin typeface="Calibri"/>
              <a:ea typeface="Calibri"/>
              <a:cs typeface="Calibri"/>
              <a:sym typeface="Calibri"/>
            </a:endParaRPr>
          </a:p>
          <a:p>
            <a:pPr indent="-180975" lvl="0" marL="180975" marR="0" rtl="0" algn="l">
              <a:spcBef>
                <a:spcPts val="0"/>
              </a:spcBef>
              <a:spcAft>
                <a:spcPts val="0"/>
              </a:spcAft>
              <a:buClr>
                <a:srgbClr val="FFFFFF"/>
              </a:buClr>
              <a:buSzPts val="1500"/>
              <a:buFont typeface="Arial"/>
              <a:buChar char="•"/>
            </a:pPr>
            <a:r>
              <a:rPr lang="es-MX" sz="1500">
                <a:solidFill>
                  <a:srgbClr val="FFFFFF"/>
                </a:solidFill>
                <a:latin typeface="Calibri"/>
                <a:ea typeface="Calibri"/>
                <a:cs typeface="Calibri"/>
                <a:sym typeface="Calibri"/>
              </a:rPr>
              <a:t>Mientras no reconozcamos nuestras propias competencias estamos expuestos a llevar a cabo trabajos que no nos satisfacen ni llenan por dentro, creando insatisfacción, desvalorización personal y una sensación de vulnerabilidad que podemos evitar.</a:t>
            </a:r>
            <a:endParaRPr sz="1500">
              <a:solidFill>
                <a:srgbClr val="FFFFFF"/>
              </a:solidFill>
              <a:latin typeface="Calibri"/>
              <a:ea typeface="Calibri"/>
              <a:cs typeface="Calibri"/>
              <a:sym typeface="Calibri"/>
            </a:endParaRPr>
          </a:p>
        </p:txBody>
      </p:sp>
      <p:sp>
        <p:nvSpPr>
          <p:cNvPr id="355" name="Google Shape;355;p31"/>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chemeClr val="lt1"/>
                </a:solidFill>
                <a:latin typeface="Calibri"/>
                <a:ea typeface="Calibri"/>
                <a:cs typeface="Calibri"/>
                <a:sym typeface="Calibri"/>
              </a:rPr>
              <a:t>/ CONCLUSIONES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2"/>
          <p:cNvSpPr txBox="1"/>
          <p:nvPr/>
        </p:nvSpPr>
        <p:spPr>
          <a:xfrm>
            <a:off x="515764" y="965680"/>
            <a:ext cx="7881937" cy="1801640"/>
          </a:xfrm>
          <a:prstGeom prst="rect">
            <a:avLst/>
          </a:prstGeom>
          <a:noFill/>
          <a:ln>
            <a:noFill/>
          </a:ln>
        </p:spPr>
        <p:txBody>
          <a:bodyPr anchorCtr="0" anchor="t" bIns="0" lIns="0" spcFirstLastPara="1" rIns="0" wrap="square" tIns="0">
            <a:noAutofit/>
          </a:bodyPr>
          <a:lstStyle/>
          <a:p>
            <a:pPr indent="-174625" lvl="0" marL="174625" marR="0" rtl="0" algn="l">
              <a:spcBef>
                <a:spcPts val="0"/>
              </a:spcBef>
              <a:spcAft>
                <a:spcPts val="0"/>
              </a:spcAft>
              <a:buClr>
                <a:schemeClr val="dk1"/>
              </a:buClr>
              <a:buSzPts val="1500"/>
              <a:buFont typeface="Arial"/>
              <a:buChar char="•"/>
            </a:pPr>
            <a:r>
              <a:rPr lang="es-MX" sz="1500">
                <a:solidFill>
                  <a:schemeClr val="dk1"/>
                </a:solidFill>
                <a:latin typeface="Calibri"/>
                <a:ea typeface="Calibri"/>
                <a:cs typeface="Calibri"/>
                <a:sym typeface="Calibri"/>
              </a:rPr>
              <a:t>Jaime Ortiz, Martha Rendón, Jorge Atehortúa (2012), Score de competencias, Medellín Colombia. </a:t>
            </a:r>
            <a:endParaRPr/>
          </a:p>
          <a:p>
            <a:pPr indent="-174625" lvl="0" marL="174625" marR="0" rtl="0" algn="l">
              <a:spcBef>
                <a:spcPts val="0"/>
              </a:spcBef>
              <a:spcAft>
                <a:spcPts val="0"/>
              </a:spcAft>
              <a:buClr>
                <a:schemeClr val="dk1"/>
              </a:buClr>
              <a:buSzPts val="1500"/>
              <a:buFont typeface="Arial"/>
              <a:buChar char="•"/>
            </a:pPr>
            <a:r>
              <a:rPr lang="es-MX" sz="1500">
                <a:solidFill>
                  <a:schemeClr val="dk1"/>
                </a:solidFill>
                <a:latin typeface="Calibri"/>
                <a:ea typeface="Calibri"/>
                <a:cs typeface="Calibri"/>
                <a:sym typeface="Calibri"/>
              </a:rPr>
              <a:t>Martha Alles (2006), Selección por competencias, Ediciones Granica, Buenos Aires.</a:t>
            </a:r>
            <a:endParaRPr/>
          </a:p>
          <a:p>
            <a:pPr indent="-174625" lvl="0" marL="174625" marR="0" rtl="0" algn="l">
              <a:spcBef>
                <a:spcPts val="0"/>
              </a:spcBef>
              <a:spcAft>
                <a:spcPts val="0"/>
              </a:spcAft>
              <a:buClr>
                <a:schemeClr val="dk1"/>
              </a:buClr>
              <a:buSzPts val="1500"/>
              <a:buFont typeface="Arial"/>
              <a:buChar char="•"/>
            </a:pPr>
            <a:r>
              <a:rPr lang="es-MX" sz="1500">
                <a:solidFill>
                  <a:schemeClr val="dk1"/>
                </a:solidFill>
                <a:latin typeface="Calibri"/>
                <a:ea typeface="Calibri"/>
                <a:cs typeface="Calibri"/>
                <a:sym typeface="Calibri"/>
              </a:rPr>
              <a:t>Artículo "7 beneficios de la gestión por competencias", publicado por el portal talentagestio.com.</a:t>
            </a:r>
            <a:endParaRPr/>
          </a:p>
          <a:p>
            <a:pPr indent="-174625" lvl="0" marL="174625" marR="0" rtl="0" algn="l">
              <a:spcBef>
                <a:spcPts val="0"/>
              </a:spcBef>
              <a:spcAft>
                <a:spcPts val="0"/>
              </a:spcAft>
              <a:buClr>
                <a:schemeClr val="dk1"/>
              </a:buClr>
              <a:buSzPts val="1500"/>
              <a:buFont typeface="Arial"/>
              <a:buChar char="•"/>
            </a:pPr>
            <a:r>
              <a:rPr lang="es-MX" sz="1500">
                <a:solidFill>
                  <a:schemeClr val="dk1"/>
                </a:solidFill>
                <a:latin typeface="Calibri"/>
                <a:ea typeface="Calibri"/>
                <a:cs typeface="Calibri"/>
                <a:sym typeface="Calibri"/>
              </a:rPr>
              <a:t>Artículo "Los 6 beneficios de la gestión por competencias", publicado por el blog Retos en Supply Chain.</a:t>
            </a:r>
            <a:endParaRPr sz="1500">
              <a:solidFill>
                <a:schemeClr val="dk1"/>
              </a:solidFill>
              <a:latin typeface="Calibri"/>
              <a:ea typeface="Calibri"/>
              <a:cs typeface="Calibri"/>
              <a:sym typeface="Calibri"/>
            </a:endParaRPr>
          </a:p>
          <a:p>
            <a:pPr indent="-79375" lvl="0" marL="174625"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79375" lvl="0" marL="174625"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79375" lvl="0" marL="174625"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79375" lvl="0" marL="174625"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p:txBody>
      </p:sp>
      <p:sp>
        <p:nvSpPr>
          <p:cNvPr id="361" name="Google Shape;361;p32"/>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BIBLIOGRAFÍA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4"/>
          <p:cNvSpPr txBox="1"/>
          <p:nvPr/>
        </p:nvSpPr>
        <p:spPr>
          <a:xfrm>
            <a:off x="512025" y="970963"/>
            <a:ext cx="3807564" cy="2462213"/>
          </a:xfrm>
          <a:prstGeom prst="rect">
            <a:avLst/>
          </a:prstGeom>
          <a:noFill/>
          <a:ln>
            <a:noFill/>
          </a:ln>
        </p:spPr>
        <p:txBody>
          <a:bodyPr anchorCtr="0" anchor="t" bIns="0" lIns="0" spcFirstLastPara="1" rIns="0" wrap="square" tIns="0">
            <a:spAutoFit/>
          </a:bodyPr>
          <a:lstStyle/>
          <a:p>
            <a:pPr indent="0" lvl="0" marL="10795" marR="0" rtl="0" algn="l">
              <a:spcBef>
                <a:spcPts val="0"/>
              </a:spcBef>
              <a:spcAft>
                <a:spcPts val="0"/>
              </a:spcAft>
              <a:buNone/>
            </a:pPr>
            <a:r>
              <a:rPr b="1" lang="es-MX" sz="1600">
                <a:solidFill>
                  <a:schemeClr val="dk1"/>
                </a:solidFill>
                <a:latin typeface="Calibri"/>
                <a:ea typeface="Calibri"/>
                <a:cs typeface="Calibri"/>
                <a:sym typeface="Calibri"/>
              </a:rPr>
              <a:t>DEFINICIÓN</a:t>
            </a:r>
            <a:endParaRPr sz="1800">
              <a:solidFill>
                <a:schemeClr val="dk1"/>
              </a:solidFill>
              <a:latin typeface="Calibri"/>
              <a:ea typeface="Calibri"/>
              <a:cs typeface="Calibri"/>
              <a:sym typeface="Calibri"/>
            </a:endParaRPr>
          </a:p>
          <a:p>
            <a:pPr indent="-174625" lvl="0" marL="185420" marR="0" rtl="0" algn="l">
              <a:spcBef>
                <a:spcPts val="0"/>
              </a:spcBef>
              <a:spcAft>
                <a:spcPts val="0"/>
              </a:spcAft>
              <a:buClr>
                <a:schemeClr val="dk1"/>
              </a:buClr>
              <a:buSzPts val="1600"/>
              <a:buFont typeface="Arial"/>
              <a:buChar char="•"/>
            </a:pPr>
            <a:r>
              <a:rPr lang="es-MX" sz="1600">
                <a:solidFill>
                  <a:schemeClr val="dk1"/>
                </a:solidFill>
                <a:latin typeface="Calibri"/>
                <a:ea typeface="Calibri"/>
                <a:cs typeface="Calibri"/>
                <a:sym typeface="Calibri"/>
              </a:rPr>
              <a:t>Son herramientas que hacen referencia a las capacidades y a las potencialidades que tienen las personas para procesar información y obtener resultados, ocupando un puesto determinado acorde a un perfil.</a:t>
            </a:r>
            <a:endParaRPr/>
          </a:p>
          <a:p>
            <a:pPr indent="-73025" lvl="0" marL="18542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74625" lvl="0" marL="185420" marR="0" rtl="0" algn="l">
              <a:spcBef>
                <a:spcPts val="0"/>
              </a:spcBef>
              <a:spcAft>
                <a:spcPts val="0"/>
              </a:spcAft>
              <a:buClr>
                <a:schemeClr val="dk1"/>
              </a:buClr>
              <a:buSzPts val="1600"/>
              <a:buFont typeface="Arial"/>
              <a:buChar char="•"/>
            </a:pPr>
            <a:r>
              <a:rPr lang="es-MX" sz="1600">
                <a:solidFill>
                  <a:schemeClr val="dk1"/>
                </a:solidFill>
                <a:latin typeface="Calibri"/>
                <a:ea typeface="Calibri"/>
                <a:cs typeface="Calibri"/>
                <a:sym typeface="Calibri"/>
              </a:rPr>
              <a:t>Cualidad específica que posee un individuo, la cual pone en acción frente a diversas situaciones.</a:t>
            </a:r>
            <a:endParaRPr/>
          </a:p>
        </p:txBody>
      </p:sp>
      <p:sp>
        <p:nvSpPr>
          <p:cNvPr id="49" name="Google Shape;49;p4"/>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¿QUÉ ES UNA COMPETENCIA?</a:t>
            </a:r>
            <a:endParaRPr/>
          </a:p>
        </p:txBody>
      </p:sp>
      <p:pic>
        <p:nvPicPr>
          <p:cNvPr id="50" name="Google Shape;50;p4"/>
          <p:cNvPicPr preferRelativeResize="0"/>
          <p:nvPr/>
        </p:nvPicPr>
        <p:blipFill rotWithShape="1">
          <a:blip r:embed="rId3">
            <a:alphaModFix/>
          </a:blip>
          <a:srcRect b="0" l="0" r="0" t="0"/>
          <a:stretch/>
        </p:blipFill>
        <p:spPr>
          <a:xfrm>
            <a:off x="4831614" y="922541"/>
            <a:ext cx="3844074" cy="326845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5"/>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¿QUÉ ES UNA COMPETENCIA?</a:t>
            </a:r>
            <a:endParaRPr/>
          </a:p>
        </p:txBody>
      </p:sp>
      <p:pic>
        <p:nvPicPr>
          <p:cNvPr descr="Resultado de imagen para COMPETENCIAS LABORAL" id="57" name="Google Shape;57;p5"/>
          <p:cNvPicPr preferRelativeResize="0"/>
          <p:nvPr/>
        </p:nvPicPr>
        <p:blipFill rotWithShape="1">
          <a:blip r:embed="rId3">
            <a:alphaModFix/>
          </a:blip>
          <a:srcRect b="0" l="0" r="0" t="0"/>
          <a:stretch/>
        </p:blipFill>
        <p:spPr>
          <a:xfrm>
            <a:off x="2642914" y="2543541"/>
            <a:ext cx="3858173" cy="2653934"/>
          </a:xfrm>
          <a:prstGeom prst="rect">
            <a:avLst/>
          </a:prstGeom>
          <a:noFill/>
          <a:ln>
            <a:noFill/>
          </a:ln>
        </p:spPr>
      </p:pic>
      <p:sp>
        <p:nvSpPr>
          <p:cNvPr id="58" name="Google Shape;58;p5"/>
          <p:cNvSpPr/>
          <p:nvPr/>
        </p:nvSpPr>
        <p:spPr>
          <a:xfrm>
            <a:off x="503238" y="932252"/>
            <a:ext cx="8172450" cy="1585190"/>
          </a:xfrm>
          <a:prstGeom prst="rightArrow">
            <a:avLst>
              <a:gd fmla="val 73074" name="adj1"/>
              <a:gd fmla="val 34425" name="adj2"/>
            </a:avLst>
          </a:prstGeom>
          <a:solidFill>
            <a:srgbClr val="E5DFE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 name="Google Shape;59;p5"/>
          <p:cNvSpPr/>
          <p:nvPr/>
        </p:nvSpPr>
        <p:spPr>
          <a:xfrm>
            <a:off x="505155" y="1384056"/>
            <a:ext cx="1814432" cy="634076"/>
          </a:xfrm>
          <a:custGeom>
            <a:rect b="b" l="l" r="r" t="t"/>
            <a:pathLst>
              <a:path extrusionOk="0" h="634076" w="1814432">
                <a:moveTo>
                  <a:pt x="0" y="105681"/>
                </a:moveTo>
                <a:cubicBezTo>
                  <a:pt x="0" y="47315"/>
                  <a:pt x="47315" y="0"/>
                  <a:pt x="105681" y="0"/>
                </a:cubicBezTo>
                <a:lnTo>
                  <a:pt x="1708751" y="0"/>
                </a:lnTo>
                <a:cubicBezTo>
                  <a:pt x="1767117" y="0"/>
                  <a:pt x="1814432" y="47315"/>
                  <a:pt x="1814432" y="105681"/>
                </a:cubicBezTo>
                <a:lnTo>
                  <a:pt x="1814432" y="528395"/>
                </a:lnTo>
                <a:cubicBezTo>
                  <a:pt x="1814432" y="586761"/>
                  <a:pt x="1767117" y="634076"/>
                  <a:pt x="1708751" y="634076"/>
                </a:cubicBezTo>
                <a:lnTo>
                  <a:pt x="105681" y="634076"/>
                </a:lnTo>
                <a:cubicBezTo>
                  <a:pt x="47315" y="634076"/>
                  <a:pt x="0" y="586761"/>
                  <a:pt x="0" y="528395"/>
                </a:cubicBezTo>
                <a:lnTo>
                  <a:pt x="0" y="105681"/>
                </a:lnTo>
                <a:close/>
              </a:path>
            </a:pathLst>
          </a:custGeom>
          <a:solidFill>
            <a:srgbClr val="68529F"/>
          </a:solidFill>
          <a:ln>
            <a:noFill/>
          </a:ln>
        </p:spPr>
        <p:txBody>
          <a:bodyPr anchorCtr="0" anchor="ctr" bIns="84275" lIns="84275" spcFirstLastPara="1" rIns="84275" wrap="square" tIns="84275">
            <a:noAutofit/>
          </a:bodyPr>
          <a:lstStyle/>
          <a:p>
            <a:pPr indent="0" lvl="0" marL="0" marR="0" rtl="0" algn="ctr">
              <a:lnSpc>
                <a:spcPct val="90000"/>
              </a:lnSpc>
              <a:spcBef>
                <a:spcPts val="0"/>
              </a:spcBef>
              <a:spcAft>
                <a:spcPts val="0"/>
              </a:spcAft>
              <a:buNone/>
            </a:pPr>
            <a:r>
              <a:rPr lang="es-MX" sz="1400">
                <a:solidFill>
                  <a:schemeClr val="lt1"/>
                </a:solidFill>
                <a:latin typeface="Calibri"/>
                <a:ea typeface="Calibri"/>
                <a:cs typeface="Calibri"/>
                <a:sym typeface="Calibri"/>
              </a:rPr>
              <a:t>SABER</a:t>
            </a:r>
            <a:endParaRPr/>
          </a:p>
        </p:txBody>
      </p:sp>
      <p:sp>
        <p:nvSpPr>
          <p:cNvPr id="60" name="Google Shape;60;p5"/>
          <p:cNvSpPr/>
          <p:nvPr/>
        </p:nvSpPr>
        <p:spPr>
          <a:xfrm>
            <a:off x="2624785" y="1407809"/>
            <a:ext cx="1814432" cy="634076"/>
          </a:xfrm>
          <a:custGeom>
            <a:rect b="b" l="l" r="r" t="t"/>
            <a:pathLst>
              <a:path extrusionOk="0" h="634076" w="1814432">
                <a:moveTo>
                  <a:pt x="0" y="105681"/>
                </a:moveTo>
                <a:cubicBezTo>
                  <a:pt x="0" y="47315"/>
                  <a:pt x="47315" y="0"/>
                  <a:pt x="105681" y="0"/>
                </a:cubicBezTo>
                <a:lnTo>
                  <a:pt x="1708751" y="0"/>
                </a:lnTo>
                <a:cubicBezTo>
                  <a:pt x="1767117" y="0"/>
                  <a:pt x="1814432" y="47315"/>
                  <a:pt x="1814432" y="105681"/>
                </a:cubicBezTo>
                <a:lnTo>
                  <a:pt x="1814432" y="528395"/>
                </a:lnTo>
                <a:cubicBezTo>
                  <a:pt x="1814432" y="586761"/>
                  <a:pt x="1767117" y="634076"/>
                  <a:pt x="1708751" y="634076"/>
                </a:cubicBezTo>
                <a:lnTo>
                  <a:pt x="105681" y="634076"/>
                </a:lnTo>
                <a:cubicBezTo>
                  <a:pt x="47315" y="634076"/>
                  <a:pt x="0" y="586761"/>
                  <a:pt x="0" y="528395"/>
                </a:cubicBezTo>
                <a:lnTo>
                  <a:pt x="0" y="105681"/>
                </a:lnTo>
                <a:close/>
              </a:path>
            </a:pathLst>
          </a:custGeom>
          <a:solidFill>
            <a:srgbClr val="68529F"/>
          </a:solidFill>
          <a:ln>
            <a:noFill/>
          </a:ln>
        </p:spPr>
        <p:txBody>
          <a:bodyPr anchorCtr="0" anchor="ctr" bIns="84275" lIns="84275" spcFirstLastPara="1" rIns="84275" wrap="square" tIns="84275">
            <a:noAutofit/>
          </a:bodyPr>
          <a:lstStyle/>
          <a:p>
            <a:pPr indent="0" lvl="0" marL="0" marR="0" rtl="0" algn="ctr">
              <a:lnSpc>
                <a:spcPct val="90000"/>
              </a:lnSpc>
              <a:spcBef>
                <a:spcPts val="0"/>
              </a:spcBef>
              <a:spcAft>
                <a:spcPts val="0"/>
              </a:spcAft>
              <a:buNone/>
            </a:pPr>
            <a:r>
              <a:rPr lang="es-MX" sz="1400">
                <a:solidFill>
                  <a:schemeClr val="lt1"/>
                </a:solidFill>
                <a:latin typeface="Calibri"/>
                <a:ea typeface="Calibri"/>
                <a:cs typeface="Calibri"/>
                <a:sym typeface="Calibri"/>
              </a:rPr>
              <a:t>SABER SER</a:t>
            </a:r>
            <a:endParaRPr/>
          </a:p>
        </p:txBody>
      </p:sp>
      <p:sp>
        <p:nvSpPr>
          <p:cNvPr id="61" name="Google Shape;61;p5"/>
          <p:cNvSpPr/>
          <p:nvPr/>
        </p:nvSpPr>
        <p:spPr>
          <a:xfrm>
            <a:off x="6858462" y="1407809"/>
            <a:ext cx="1814432" cy="634076"/>
          </a:xfrm>
          <a:custGeom>
            <a:rect b="b" l="l" r="r" t="t"/>
            <a:pathLst>
              <a:path extrusionOk="0" h="634076" w="1814432">
                <a:moveTo>
                  <a:pt x="0" y="105681"/>
                </a:moveTo>
                <a:cubicBezTo>
                  <a:pt x="0" y="47315"/>
                  <a:pt x="47315" y="0"/>
                  <a:pt x="105681" y="0"/>
                </a:cubicBezTo>
                <a:lnTo>
                  <a:pt x="1708751" y="0"/>
                </a:lnTo>
                <a:cubicBezTo>
                  <a:pt x="1767117" y="0"/>
                  <a:pt x="1814432" y="47315"/>
                  <a:pt x="1814432" y="105681"/>
                </a:cubicBezTo>
                <a:lnTo>
                  <a:pt x="1814432" y="528395"/>
                </a:lnTo>
                <a:cubicBezTo>
                  <a:pt x="1814432" y="586761"/>
                  <a:pt x="1767117" y="634076"/>
                  <a:pt x="1708751" y="634076"/>
                </a:cubicBezTo>
                <a:lnTo>
                  <a:pt x="105681" y="634076"/>
                </a:lnTo>
                <a:cubicBezTo>
                  <a:pt x="47315" y="634076"/>
                  <a:pt x="0" y="586761"/>
                  <a:pt x="0" y="528395"/>
                </a:cubicBezTo>
                <a:lnTo>
                  <a:pt x="0" y="105681"/>
                </a:lnTo>
                <a:close/>
              </a:path>
            </a:pathLst>
          </a:custGeom>
          <a:solidFill>
            <a:srgbClr val="68529F"/>
          </a:solidFill>
          <a:ln>
            <a:noFill/>
          </a:ln>
        </p:spPr>
        <p:txBody>
          <a:bodyPr anchorCtr="0" anchor="ctr" bIns="84275" lIns="84275" spcFirstLastPara="1" rIns="84275" wrap="square" tIns="84275">
            <a:noAutofit/>
          </a:bodyPr>
          <a:lstStyle/>
          <a:p>
            <a:pPr indent="0" lvl="0" marL="0" marR="0" rtl="0" algn="ctr">
              <a:lnSpc>
                <a:spcPct val="90000"/>
              </a:lnSpc>
              <a:spcBef>
                <a:spcPts val="0"/>
              </a:spcBef>
              <a:spcAft>
                <a:spcPts val="0"/>
              </a:spcAft>
              <a:buNone/>
            </a:pPr>
            <a:r>
              <a:rPr lang="es-MX" sz="1400">
                <a:solidFill>
                  <a:schemeClr val="lt1"/>
                </a:solidFill>
                <a:latin typeface="Calibri"/>
                <a:ea typeface="Calibri"/>
                <a:cs typeface="Calibri"/>
                <a:sym typeface="Calibri"/>
              </a:rPr>
              <a:t>SABER ENTENDER</a:t>
            </a:r>
            <a:endParaRPr/>
          </a:p>
        </p:txBody>
      </p:sp>
      <p:sp>
        <p:nvSpPr>
          <p:cNvPr id="62" name="Google Shape;62;p5"/>
          <p:cNvSpPr/>
          <p:nvPr/>
        </p:nvSpPr>
        <p:spPr>
          <a:xfrm>
            <a:off x="4774951" y="1407809"/>
            <a:ext cx="1814432" cy="634076"/>
          </a:xfrm>
          <a:custGeom>
            <a:rect b="b" l="l" r="r" t="t"/>
            <a:pathLst>
              <a:path extrusionOk="0" h="634076" w="1814432">
                <a:moveTo>
                  <a:pt x="0" y="105681"/>
                </a:moveTo>
                <a:cubicBezTo>
                  <a:pt x="0" y="47315"/>
                  <a:pt x="47315" y="0"/>
                  <a:pt x="105681" y="0"/>
                </a:cubicBezTo>
                <a:lnTo>
                  <a:pt x="1708751" y="0"/>
                </a:lnTo>
                <a:cubicBezTo>
                  <a:pt x="1767117" y="0"/>
                  <a:pt x="1814432" y="47315"/>
                  <a:pt x="1814432" y="105681"/>
                </a:cubicBezTo>
                <a:lnTo>
                  <a:pt x="1814432" y="528395"/>
                </a:lnTo>
                <a:cubicBezTo>
                  <a:pt x="1814432" y="586761"/>
                  <a:pt x="1767117" y="634076"/>
                  <a:pt x="1708751" y="634076"/>
                </a:cubicBezTo>
                <a:lnTo>
                  <a:pt x="105681" y="634076"/>
                </a:lnTo>
                <a:cubicBezTo>
                  <a:pt x="47315" y="634076"/>
                  <a:pt x="0" y="586761"/>
                  <a:pt x="0" y="528395"/>
                </a:cubicBezTo>
                <a:lnTo>
                  <a:pt x="0" y="105681"/>
                </a:lnTo>
                <a:close/>
              </a:path>
            </a:pathLst>
          </a:custGeom>
          <a:solidFill>
            <a:srgbClr val="68529F"/>
          </a:solidFill>
          <a:ln>
            <a:noFill/>
          </a:ln>
        </p:spPr>
        <p:txBody>
          <a:bodyPr anchorCtr="0" anchor="ctr" bIns="84275" lIns="84275" spcFirstLastPara="1" rIns="84275" wrap="square" tIns="84275">
            <a:noAutofit/>
          </a:bodyPr>
          <a:lstStyle/>
          <a:p>
            <a:pPr indent="0" lvl="0" marL="0" marR="0" rtl="0" algn="ctr">
              <a:lnSpc>
                <a:spcPct val="90000"/>
              </a:lnSpc>
              <a:spcBef>
                <a:spcPts val="0"/>
              </a:spcBef>
              <a:spcAft>
                <a:spcPts val="0"/>
              </a:spcAft>
              <a:buNone/>
            </a:pPr>
            <a:r>
              <a:rPr lang="es-MX" sz="1400">
                <a:solidFill>
                  <a:schemeClr val="lt1"/>
                </a:solidFill>
                <a:latin typeface="Calibri"/>
                <a:ea typeface="Calibri"/>
                <a:cs typeface="Calibri"/>
                <a:sym typeface="Calibri"/>
              </a:rPr>
              <a:t>SABER HACER</a:t>
            </a:r>
            <a:endParaRPr sz="14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6"/>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9" name="Google Shape;69;p6"/>
          <p:cNvSpPr/>
          <p:nvPr/>
        </p:nvSpPr>
        <p:spPr>
          <a:xfrm>
            <a:off x="424252" y="3703125"/>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MX" sz="2800">
                <a:solidFill>
                  <a:schemeClr val="lt1"/>
                </a:solidFill>
                <a:latin typeface="Calibri"/>
                <a:ea typeface="Calibri"/>
                <a:cs typeface="Calibri"/>
                <a:sym typeface="Calibri"/>
              </a:rPr>
              <a:t>/ CLASIFICACIÓN DE LAS COMPETENCIAS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7"/>
          <p:cNvSpPr txBox="1"/>
          <p:nvPr/>
        </p:nvSpPr>
        <p:spPr>
          <a:xfrm>
            <a:off x="501974" y="1141188"/>
            <a:ext cx="4070025" cy="3693319"/>
          </a:xfrm>
          <a:prstGeom prst="rect">
            <a:avLst/>
          </a:prstGeom>
          <a:noFill/>
          <a:ln>
            <a:noFill/>
          </a:ln>
        </p:spPr>
        <p:txBody>
          <a:bodyPr anchorCtr="0" anchor="t" bIns="0" lIns="0" spcFirstLastPara="1" rIns="0" wrap="square" tIns="0">
            <a:spAutoFit/>
          </a:bodyPr>
          <a:lstStyle/>
          <a:p>
            <a:pPr indent="-174625" lvl="0" marL="185420" marR="0" rtl="0" algn="l">
              <a:spcBef>
                <a:spcPts val="0"/>
              </a:spcBef>
              <a:spcAft>
                <a:spcPts val="0"/>
              </a:spcAft>
              <a:buClr>
                <a:schemeClr val="dk1"/>
              </a:buClr>
              <a:buSzPts val="1600"/>
              <a:buFont typeface="Arial"/>
              <a:buChar char="•"/>
            </a:pPr>
            <a:r>
              <a:rPr lang="es-MX" sz="1600">
                <a:solidFill>
                  <a:schemeClr val="dk1"/>
                </a:solidFill>
                <a:latin typeface="Calibri"/>
                <a:ea typeface="Calibri"/>
                <a:cs typeface="Calibri"/>
                <a:sym typeface="Calibri"/>
              </a:rPr>
              <a:t>Las competencias laborales se clasifican en dos grandes grupos: </a:t>
            </a:r>
            <a:r>
              <a:rPr b="1" lang="es-MX" sz="1600">
                <a:solidFill>
                  <a:schemeClr val="dk1"/>
                </a:solidFill>
                <a:latin typeface="Calibri"/>
                <a:ea typeface="Calibri"/>
                <a:cs typeface="Calibri"/>
                <a:sym typeface="Calibri"/>
              </a:rPr>
              <a:t>las genéricas y las específicas. </a:t>
            </a:r>
            <a:endParaRPr/>
          </a:p>
          <a:p>
            <a:pPr indent="-73025" lvl="0" marL="18542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74625" lvl="0" marL="185420" marR="0" rtl="0" algn="l">
              <a:spcBef>
                <a:spcPts val="0"/>
              </a:spcBef>
              <a:spcAft>
                <a:spcPts val="0"/>
              </a:spcAft>
              <a:buClr>
                <a:schemeClr val="dk1"/>
              </a:buClr>
              <a:buSzPts val="1600"/>
              <a:buFont typeface="Arial"/>
              <a:buChar char="•"/>
            </a:pPr>
            <a:r>
              <a:rPr lang="es-MX" sz="1600">
                <a:solidFill>
                  <a:schemeClr val="dk1"/>
                </a:solidFill>
                <a:latin typeface="Calibri"/>
                <a:ea typeface="Calibri"/>
                <a:cs typeface="Calibri"/>
                <a:sym typeface="Calibri"/>
              </a:rPr>
              <a:t>Se trata de una diferenciación clave para comprender qué busca el área de Gestión del Talento en un candidato o desarrollar el talento a un puesto superior de un colaborador.</a:t>
            </a:r>
            <a:endParaRPr/>
          </a:p>
          <a:p>
            <a:pPr indent="-73025" lvl="0" marL="18542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74625" lvl="0" marL="185420" marR="0" rtl="0" algn="l">
              <a:spcBef>
                <a:spcPts val="0"/>
              </a:spcBef>
              <a:spcAft>
                <a:spcPts val="0"/>
              </a:spcAft>
              <a:buClr>
                <a:schemeClr val="dk1"/>
              </a:buClr>
              <a:buSzPts val="1600"/>
              <a:buFont typeface="Arial"/>
              <a:buChar char="•"/>
            </a:pPr>
            <a:r>
              <a:rPr lang="es-MX" sz="1600">
                <a:solidFill>
                  <a:schemeClr val="dk1"/>
                </a:solidFill>
                <a:latin typeface="Calibri"/>
                <a:ea typeface="Calibri"/>
                <a:cs typeface="Calibri"/>
                <a:sym typeface="Calibri"/>
              </a:rPr>
              <a:t>Las competencias profesionales comprenden desde los conocimientos adquiridos hasta las capacidades y actitudes. </a:t>
            </a:r>
            <a:endParaRPr/>
          </a:p>
          <a:p>
            <a:pPr indent="-73025" lvl="0" marL="18542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74625" lvl="0" marL="185420" marR="0" rtl="0" algn="l">
              <a:spcBef>
                <a:spcPts val="0"/>
              </a:spcBef>
              <a:spcAft>
                <a:spcPts val="0"/>
              </a:spcAft>
              <a:buClr>
                <a:schemeClr val="dk1"/>
              </a:buClr>
              <a:buSzPts val="1600"/>
              <a:buFont typeface="Arial"/>
              <a:buChar char="•"/>
            </a:pPr>
            <a:r>
              <a:rPr lang="es-MX" sz="1600">
                <a:solidFill>
                  <a:schemeClr val="dk1"/>
                </a:solidFill>
                <a:latin typeface="Calibri"/>
                <a:ea typeface="Calibri"/>
                <a:cs typeface="Calibri"/>
                <a:sym typeface="Calibri"/>
              </a:rPr>
              <a:t>Las competencias laborales es lo que nos hace competentes para un determinado puesto de trabajo.</a:t>
            </a:r>
            <a:endParaRPr sz="1600">
              <a:solidFill>
                <a:schemeClr val="dk1"/>
              </a:solidFill>
              <a:latin typeface="Calibri"/>
              <a:ea typeface="Calibri"/>
              <a:cs typeface="Calibri"/>
              <a:sym typeface="Calibri"/>
            </a:endParaRPr>
          </a:p>
        </p:txBody>
      </p:sp>
      <p:sp>
        <p:nvSpPr>
          <p:cNvPr id="76" name="Google Shape;76;p7"/>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pic>
        <p:nvPicPr>
          <p:cNvPr id="77" name="Google Shape;77;p7"/>
          <p:cNvPicPr preferRelativeResize="0"/>
          <p:nvPr/>
        </p:nvPicPr>
        <p:blipFill rotWithShape="1">
          <a:blip r:embed="rId3">
            <a:alphaModFix/>
          </a:blip>
          <a:srcRect b="0" l="26334" r="26334" t="0"/>
          <a:stretch/>
        </p:blipFill>
        <p:spPr>
          <a:xfrm>
            <a:off x="4834462" y="929192"/>
            <a:ext cx="3590454" cy="426828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8"/>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grpSp>
        <p:nvGrpSpPr>
          <p:cNvPr id="84" name="Google Shape;84;p8"/>
          <p:cNvGrpSpPr/>
          <p:nvPr/>
        </p:nvGrpSpPr>
        <p:grpSpPr>
          <a:xfrm>
            <a:off x="1527050" y="949325"/>
            <a:ext cx="6089898" cy="4064000"/>
            <a:chOff x="3050" y="0"/>
            <a:chExt cx="6089898" cy="4064000"/>
          </a:xfrm>
        </p:grpSpPr>
        <p:sp>
          <p:nvSpPr>
            <p:cNvPr id="85" name="Google Shape;85;p8"/>
            <p:cNvSpPr/>
            <p:nvPr/>
          </p:nvSpPr>
          <p:spPr>
            <a:xfrm>
              <a:off x="3050" y="0"/>
              <a:ext cx="2934890" cy="4064000"/>
            </a:xfrm>
            <a:prstGeom prst="roundRect">
              <a:avLst>
                <a:gd fmla="val 10000" name="adj"/>
              </a:avLst>
            </a:prstGeom>
            <a:solidFill>
              <a:srgbClr val="DAEE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txBox="1"/>
            <p:nvPr/>
          </p:nvSpPr>
          <p:spPr>
            <a:xfrm>
              <a:off x="3050" y="0"/>
              <a:ext cx="2934890" cy="12192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None/>
              </a:pPr>
              <a:r>
                <a:rPr b="1" lang="es-MX" sz="1600">
                  <a:solidFill>
                    <a:schemeClr val="dk1"/>
                  </a:solidFill>
                  <a:latin typeface="Calibri"/>
                  <a:ea typeface="Calibri"/>
                  <a:cs typeface="Calibri"/>
                  <a:sym typeface="Calibri"/>
                </a:rPr>
                <a:t>GENÉRICAS</a:t>
              </a:r>
              <a:endParaRPr/>
            </a:p>
          </p:txBody>
        </p:sp>
        <p:sp>
          <p:nvSpPr>
            <p:cNvPr id="87" name="Google Shape;87;p8"/>
            <p:cNvSpPr/>
            <p:nvPr/>
          </p:nvSpPr>
          <p:spPr>
            <a:xfrm>
              <a:off x="296540" y="1219200"/>
              <a:ext cx="2347912" cy="2641600"/>
            </a:xfrm>
            <a:prstGeom prst="roundRect">
              <a:avLst>
                <a:gd fmla="val 10000" name="adj"/>
              </a:avLst>
            </a:prstGeom>
            <a:solidFill>
              <a:srgbClr val="01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txBox="1"/>
            <p:nvPr/>
          </p:nvSpPr>
          <p:spPr>
            <a:xfrm>
              <a:off x="365308" y="1287968"/>
              <a:ext cx="2210376" cy="2504064"/>
            </a:xfrm>
            <a:prstGeom prst="rect">
              <a:avLst/>
            </a:prstGeom>
            <a:noFill/>
            <a:ln>
              <a:noFill/>
            </a:ln>
          </p:spPr>
          <p:txBody>
            <a:bodyPr anchorCtr="0" anchor="ctr" bIns="30475" lIns="40625" spcFirstLastPara="1" rIns="40625" wrap="square" tIns="30475">
              <a:noAutofit/>
            </a:bodyPr>
            <a:lstStyle/>
            <a:p>
              <a:pPr indent="0" lvl="0" marL="0" marR="0" rtl="0" algn="l">
                <a:lnSpc>
                  <a:spcPct val="90000"/>
                </a:lnSpc>
                <a:spcBef>
                  <a:spcPts val="0"/>
                </a:spcBef>
                <a:spcAft>
                  <a:spcPts val="0"/>
                </a:spcAft>
                <a:buNone/>
              </a:pPr>
              <a:r>
                <a:rPr lang="es-MX" sz="1600">
                  <a:solidFill>
                    <a:schemeClr val="lt1"/>
                  </a:solidFill>
                  <a:latin typeface="Calibri"/>
                  <a:ea typeface="Calibri"/>
                  <a:cs typeface="Calibri"/>
                  <a:sym typeface="Calibri"/>
                </a:rPr>
                <a:t>Son todas aquellas habilidades, conocimientos, aptitudes, actitudes y recursos de una persona que le permiten adaptarse mejor a la </a:t>
              </a:r>
              <a:r>
                <a:rPr b="1" lang="es-MX" sz="1600" u="sng">
                  <a:solidFill>
                    <a:schemeClr val="lt1"/>
                  </a:solidFill>
                  <a:latin typeface="Calibri"/>
                  <a:ea typeface="Calibri"/>
                  <a:cs typeface="Calibri"/>
                  <a:sym typeface="Calibri"/>
                </a:rPr>
                <a:t>cultura organizacional</a:t>
              </a:r>
              <a:endParaRPr/>
            </a:p>
          </p:txBody>
        </p:sp>
        <p:sp>
          <p:nvSpPr>
            <p:cNvPr id="89" name="Google Shape;89;p8"/>
            <p:cNvSpPr/>
            <p:nvPr/>
          </p:nvSpPr>
          <p:spPr>
            <a:xfrm>
              <a:off x="3158058" y="0"/>
              <a:ext cx="2934890" cy="4064000"/>
            </a:xfrm>
            <a:prstGeom prst="roundRect">
              <a:avLst>
                <a:gd fmla="val 10000" name="adj"/>
              </a:avLst>
            </a:prstGeom>
            <a:solidFill>
              <a:srgbClr val="DAEE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8"/>
            <p:cNvSpPr txBox="1"/>
            <p:nvPr/>
          </p:nvSpPr>
          <p:spPr>
            <a:xfrm>
              <a:off x="3158058" y="0"/>
              <a:ext cx="2934890" cy="121920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None/>
              </a:pPr>
              <a:r>
                <a:rPr b="1" lang="es-MX" sz="1600">
                  <a:solidFill>
                    <a:schemeClr val="dk1"/>
                  </a:solidFill>
                  <a:latin typeface="Calibri"/>
                  <a:ea typeface="Calibri"/>
                  <a:cs typeface="Calibri"/>
                  <a:sym typeface="Calibri"/>
                </a:rPr>
                <a:t>ESPECÍFICAS</a:t>
              </a:r>
              <a:endParaRPr/>
            </a:p>
          </p:txBody>
        </p:sp>
        <p:sp>
          <p:nvSpPr>
            <p:cNvPr id="91" name="Google Shape;91;p8"/>
            <p:cNvSpPr/>
            <p:nvPr/>
          </p:nvSpPr>
          <p:spPr>
            <a:xfrm>
              <a:off x="3451547" y="1219200"/>
              <a:ext cx="2347912" cy="2641600"/>
            </a:xfrm>
            <a:prstGeom prst="roundRect">
              <a:avLst>
                <a:gd fmla="val 10000" name="adj"/>
              </a:avLst>
            </a:prstGeom>
            <a:solidFill>
              <a:srgbClr val="01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txBox="1"/>
            <p:nvPr/>
          </p:nvSpPr>
          <p:spPr>
            <a:xfrm>
              <a:off x="3520315" y="1287968"/>
              <a:ext cx="2210376" cy="2504064"/>
            </a:xfrm>
            <a:prstGeom prst="rect">
              <a:avLst/>
            </a:prstGeom>
            <a:noFill/>
            <a:ln>
              <a:noFill/>
            </a:ln>
          </p:spPr>
          <p:txBody>
            <a:bodyPr anchorCtr="0" anchor="ctr" bIns="30475" lIns="40625" spcFirstLastPara="1" rIns="40625" wrap="square" tIns="30475">
              <a:noAutofit/>
            </a:bodyPr>
            <a:lstStyle/>
            <a:p>
              <a:pPr indent="0" lvl="0" marL="0" marR="0" rtl="0" algn="l">
                <a:lnSpc>
                  <a:spcPct val="90000"/>
                </a:lnSpc>
                <a:spcBef>
                  <a:spcPts val="0"/>
                </a:spcBef>
                <a:spcAft>
                  <a:spcPts val="0"/>
                </a:spcAft>
                <a:buNone/>
              </a:pPr>
              <a:r>
                <a:rPr lang="es-MX" sz="1600">
                  <a:solidFill>
                    <a:schemeClr val="lt1"/>
                  </a:solidFill>
                  <a:latin typeface="Calibri"/>
                  <a:ea typeface="Calibri"/>
                  <a:cs typeface="Calibri"/>
                  <a:sym typeface="Calibri"/>
                </a:rPr>
                <a:t>Son todas aquellas habilidades, conocimientos, aptitudes, actitudes y recursos de una persona que le permite adaptarse mejor a un </a:t>
              </a:r>
              <a:r>
                <a:rPr b="1" lang="es-MX" sz="1600" u="sng">
                  <a:solidFill>
                    <a:schemeClr val="lt1"/>
                  </a:solidFill>
                  <a:latin typeface="Calibri"/>
                  <a:ea typeface="Calibri"/>
                  <a:cs typeface="Calibri"/>
                  <a:sym typeface="Calibri"/>
                </a:rPr>
                <a:t>puesto de trabajo específico</a:t>
              </a:r>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9"/>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MX" sz="1300">
                <a:solidFill>
                  <a:srgbClr val="438AD7"/>
                </a:solidFill>
                <a:latin typeface="Calibri"/>
                <a:ea typeface="Calibri"/>
                <a:cs typeface="Calibri"/>
                <a:sym typeface="Calibri"/>
              </a:rPr>
              <a:t>/ CLASIFICACIÓN DE LAS COMPETENCIAS</a:t>
            </a:r>
            <a:endParaRPr/>
          </a:p>
        </p:txBody>
      </p:sp>
      <p:sp>
        <p:nvSpPr>
          <p:cNvPr id="98" name="Google Shape;98;p9"/>
          <p:cNvSpPr txBox="1"/>
          <p:nvPr/>
        </p:nvSpPr>
        <p:spPr>
          <a:xfrm>
            <a:off x="448734" y="1364345"/>
            <a:ext cx="8127999" cy="35394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MX" sz="1600" u="none" strike="noStrike">
                <a:solidFill>
                  <a:schemeClr val="dk1"/>
                </a:solidFill>
                <a:latin typeface="Calibri"/>
                <a:ea typeface="Calibri"/>
                <a:cs typeface="Calibri"/>
                <a:sym typeface="Calibri"/>
              </a:rPr>
              <a:t>Las competencias genéricas o transversales han sido definidas como los atributos que debe tener todo profesional, independientemente de la profesión. </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b="0" i="0" lang="es-MX" sz="1600" u="none" strike="noStrike">
                <a:solidFill>
                  <a:schemeClr val="dk1"/>
                </a:solidFill>
                <a:latin typeface="Calibri"/>
                <a:ea typeface="Calibri"/>
                <a:cs typeface="Calibri"/>
                <a:sym typeface="Calibri"/>
              </a:rPr>
              <a:t>En ellas se pueden recoger aspectos genéricos de conocimientos, habilidades, destrezas y capacidades que debe tener cualquier profesional antes de incorporarse al mercado laboral. Son la base común de la profesión. Las competencias genéricas son aquellas que no sólo tienen un componente técnico, sino también uno esencialmente humano.</a:t>
            </a:r>
            <a:endParaRPr/>
          </a:p>
          <a:p>
            <a:pPr indent="0" lvl="0" marL="0" marR="0" rtl="0" algn="l">
              <a:spcBef>
                <a:spcPts val="0"/>
              </a:spcBef>
              <a:spcAft>
                <a:spcPts val="0"/>
              </a:spcAft>
              <a:buNone/>
            </a:pPr>
            <a:r>
              <a:t/>
            </a:r>
            <a:endParaRPr b="0" i="0" sz="1600" u="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s-MX" sz="1600" u="none" strike="noStrike">
                <a:solidFill>
                  <a:schemeClr val="dk1"/>
                </a:solidFill>
                <a:latin typeface="Calibri"/>
                <a:ea typeface="Calibri"/>
                <a:cs typeface="Calibri"/>
                <a:sym typeface="Calibri"/>
              </a:rPr>
              <a:t>Son las habilidades y recursos que todos tenemos, por el simple hecho de ser humanos, pero es necesario decir que tener esas habilidades en potencia no significa que estén desarrolladas.</a:t>
            </a:r>
            <a:endParaRPr/>
          </a:p>
          <a:p>
            <a:pPr indent="0" lvl="0" marL="0" marR="0" rtl="0" algn="l">
              <a:spcBef>
                <a:spcPts val="0"/>
              </a:spcBef>
              <a:spcAft>
                <a:spcPts val="0"/>
              </a:spcAft>
              <a:buNone/>
            </a:pPr>
            <a:r>
              <a:t/>
            </a:r>
            <a:endParaRPr b="0" i="0" sz="1600" u="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s-MX" sz="1600" u="none" strike="noStrike">
                <a:solidFill>
                  <a:schemeClr val="dk1"/>
                </a:solidFill>
                <a:latin typeface="Calibri"/>
                <a:ea typeface="Calibri"/>
                <a:cs typeface="Calibri"/>
                <a:sym typeface="Calibri"/>
              </a:rPr>
              <a:t>Generalmente no se valora la necesidad de entrenar a las personas para que desarrollen esas habilidades al máximo. Gran parte de los problemas que enfrentamos en el mundo está relacionado con incompetencias que presentamos en la forma de relacionarnos unos con otros.</a:t>
            </a:r>
            <a:endParaRPr sz="1600">
              <a:solidFill>
                <a:schemeClr val="dk1"/>
              </a:solidFill>
              <a:latin typeface="Calibri"/>
              <a:ea typeface="Calibri"/>
              <a:cs typeface="Calibri"/>
              <a:sym typeface="Calibri"/>
            </a:endParaRPr>
          </a:p>
        </p:txBody>
      </p:sp>
      <p:sp>
        <p:nvSpPr>
          <p:cNvPr id="99" name="Google Shape;99;p9"/>
          <p:cNvSpPr txBox="1"/>
          <p:nvPr/>
        </p:nvSpPr>
        <p:spPr>
          <a:xfrm>
            <a:off x="457592" y="821166"/>
            <a:ext cx="5791200" cy="359228"/>
          </a:xfrm>
          <a:prstGeom prst="rect">
            <a:avLst/>
          </a:prstGeom>
          <a:noFill/>
          <a:ln>
            <a:noFill/>
          </a:ln>
        </p:spPr>
        <p:txBody>
          <a:bodyPr anchorCtr="0" anchor="t" bIns="91425" lIns="91425" spcFirstLastPara="1" rIns="91425" wrap="square" tIns="91425">
            <a:noAutofit/>
          </a:bodyPr>
          <a:lstStyle/>
          <a:p>
            <a:pPr indent="-174625" lvl="0" marL="174625" marR="0" rtl="0" algn="l">
              <a:spcBef>
                <a:spcPts val="0"/>
              </a:spcBef>
              <a:spcAft>
                <a:spcPts val="0"/>
              </a:spcAft>
              <a:buNone/>
            </a:pPr>
            <a:r>
              <a:rPr b="1" lang="es-MX" sz="1600">
                <a:solidFill>
                  <a:schemeClr val="dk1"/>
                </a:solidFill>
                <a:latin typeface="Calibri"/>
                <a:ea typeface="Calibri"/>
                <a:cs typeface="Calibri"/>
                <a:sym typeface="Calibri"/>
              </a:rPr>
              <a:t>Competencias Genéricas o Competencias Transversales</a:t>
            </a:r>
            <a:endParaRPr b="1" sz="16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